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68" r:id="rId2"/>
    <p:sldId id="425" r:id="rId3"/>
    <p:sldId id="451" r:id="rId4"/>
    <p:sldId id="474" r:id="rId5"/>
    <p:sldId id="475" r:id="rId6"/>
    <p:sldId id="453" r:id="rId7"/>
    <p:sldId id="470" r:id="rId8"/>
    <p:sldId id="473" r:id="rId9"/>
    <p:sldId id="439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  <a:srgbClr val="669900"/>
    <a:srgbClr val="996600"/>
    <a:srgbClr val="996633"/>
    <a:srgbClr val="CC6600"/>
    <a:srgbClr val="0000CC"/>
    <a:srgbClr val="00800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737" autoAdjust="0"/>
  </p:normalViewPr>
  <p:slideViewPr>
    <p:cSldViewPr>
      <p:cViewPr varScale="1">
        <p:scale>
          <a:sx n="84" d="100"/>
          <a:sy n="84" d="100"/>
        </p:scale>
        <p:origin x="-30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8"/>
    </p:cViewPr>
  </p:sorterViewPr>
  <p:notesViewPr>
    <p:cSldViewPr>
      <p:cViewPr varScale="1">
        <p:scale>
          <a:sx n="51" d="100"/>
          <a:sy n="51" d="100"/>
        </p:scale>
        <p:origin x="2692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D707CFD-74C4-487E-8963-A55E562EF1C7}" type="datetimeFigureOut">
              <a:rPr lang="en-US"/>
              <a:pPr>
                <a:defRPr/>
              </a:pPr>
              <a:t>10/29/2022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415B382-85F1-47E4-94B9-FAA1514A8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2355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111845-3D3E-4D62-A524-C8204D307AE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90A6F-9820-4D14-973F-0CFA12D2BF7D}" type="datetimeFigureOut">
              <a:rPr lang="en-US"/>
              <a:pPr>
                <a:defRPr/>
              </a:pPr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74E93-CAE4-47CD-A713-877ECE42F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6A78C-D927-4549-B56E-9606F59A3B4A}" type="datetimeFigureOut">
              <a:rPr lang="en-US"/>
              <a:pPr>
                <a:defRPr/>
              </a:pPr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8A546-A20A-4233-9585-9C5AF3391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3CF64-DF13-4FAA-BFA3-D23243E53751}" type="datetimeFigureOut">
              <a:rPr lang="en-US"/>
              <a:pPr>
                <a:defRPr/>
              </a:pPr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BC661-08DD-4D8F-88EB-BB12B78A5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381000" y="1268413"/>
            <a:ext cx="11430000" cy="0"/>
          </a:xfrm>
          <a:prstGeom prst="line">
            <a:avLst/>
          </a:prstGeom>
          <a:ln w="38100"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Nessuna descrizione della foto disponibile.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479088" y="5373688"/>
            <a:ext cx="1665287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5"/>
            <a:ext cx="10972800" cy="4641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9AC83-FDD2-425A-9A4A-1037D0B2C664}" type="datetimeFigureOut">
              <a:rPr lang="en-US"/>
              <a:pPr>
                <a:defRPr/>
              </a:pPr>
              <a:t>10/29/2022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err="1"/>
            </a:lvl1pPr>
          </a:lstStyle>
          <a:p>
            <a:pPr>
              <a:defRPr/>
            </a:pPr>
            <a:r>
              <a:rPr lang="en-US"/>
              <a:t>Assemblea</a:t>
            </a:r>
            <a:r>
              <a:rPr lang="en-US"/>
              <a:t> - 23 </a:t>
            </a:r>
            <a:r>
              <a:rPr lang="en-US"/>
              <a:t>giugno</a:t>
            </a:r>
            <a:r>
              <a:rPr lang="en-US"/>
              <a:t> 2020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BA8A9-01D0-46F8-B5C0-28FB67FF8680}" type="datetimeFigureOut">
              <a:rPr lang="en-US"/>
              <a:pPr>
                <a:defRPr/>
              </a:pPr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53EA3-E31C-4E3F-A01F-01C3308C9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7381-8137-4BCE-ABA6-3B8CD9DB067E}" type="datetimeFigureOut">
              <a:rPr lang="en-US"/>
              <a:pPr>
                <a:defRPr/>
              </a:pPr>
              <a:t>10/29/2022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AD890-E888-492F-9FE1-65967AF0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37831-7AC6-4C30-9F9A-64C582F8B94D}" type="datetimeFigureOut">
              <a:rPr lang="en-US"/>
              <a:pPr>
                <a:defRPr/>
              </a:pPr>
              <a:t>10/29/2022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D7F6F-9D71-48F4-B5A5-9D3211A16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46FCF-AA97-4154-85DD-C830166166A0}" type="datetimeFigureOut">
              <a:rPr lang="en-US"/>
              <a:pPr>
                <a:defRPr/>
              </a:pPr>
              <a:t>10/29/2022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09416-49D3-4A91-BCFC-F7D6FEF75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7"/>
          <p:cNvCxnSpPr/>
          <p:nvPr userDrawn="1"/>
        </p:nvCxnSpPr>
        <p:spPr>
          <a:xfrm>
            <a:off x="381000" y="1428750"/>
            <a:ext cx="11430000" cy="0"/>
          </a:xfrm>
          <a:prstGeom prst="line">
            <a:avLst/>
          </a:prstGeom>
          <a:ln w="38100"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Nessuna descrizione della foto disponibile.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479088" y="5373688"/>
            <a:ext cx="1665287" cy="166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ln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658C-33DC-408B-A197-BBB7B6BBF8A0}" type="datetimeFigureOut">
              <a:rPr lang="en-US"/>
              <a:pPr>
                <a:defRPr/>
              </a:pPr>
              <a:t>10/29/2022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94B87-0DFB-49D4-A5C4-0ACB90D08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DBA4C-D663-41BC-B08A-A8E5B7D3FFF1}" type="datetimeFigureOut">
              <a:rPr lang="en-US"/>
              <a:pPr>
                <a:defRPr/>
              </a:pPr>
              <a:t>10/29/2022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17FF-E29A-43A5-A216-E8165B6B2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EB9744-3039-4EF2-A5A6-96FD841BFE63}" type="datetimeFigureOut">
              <a:rPr lang="en-US"/>
              <a:pPr>
                <a:defRPr/>
              </a:pPr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A15523-873C-44F3-860A-245EB5297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61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ctrTitle"/>
          </p:nvPr>
        </p:nvSpPr>
        <p:spPr>
          <a:xfrm>
            <a:off x="1487488" y="1125538"/>
            <a:ext cx="9217025" cy="2951162"/>
          </a:xfrm>
        </p:spPr>
        <p:txBody>
          <a:bodyPr/>
          <a:lstStyle/>
          <a:p>
            <a:r>
              <a:rPr lang="it-IT" smtClean="0"/>
              <a:t>Cooperativa </a:t>
            </a:r>
            <a:r>
              <a:rPr lang="it-IT" b="1" smtClean="0"/>
              <a:t>Aequos</a:t>
            </a:r>
            <a:br>
              <a:rPr lang="it-IT" b="1" smtClean="0"/>
            </a:br>
            <a:r>
              <a:rPr lang="it-IT" smtClean="0"/>
              <a:t/>
            </a:r>
            <a:br>
              <a:rPr lang="it-IT" smtClean="0"/>
            </a:br>
            <a:r>
              <a:rPr lang="it-IT" sz="4000" b="1" smtClean="0">
                <a:solidFill>
                  <a:srgbClr val="669900"/>
                </a:solidFill>
              </a:rPr>
              <a:t>Incontro referenti strategici</a:t>
            </a:r>
          </a:p>
        </p:txBody>
      </p:sp>
      <p:pic>
        <p:nvPicPr>
          <p:cNvPr id="14338" name="Picture 2" descr="Nessuna descrizione della foto disponibi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88" y="11113"/>
            <a:ext cx="2697162" cy="269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ottotitolo 2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063750" y="5013325"/>
            <a:ext cx="84248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>
                <a:solidFill>
                  <a:srgbClr val="996633"/>
                </a:solidFill>
              </a:rPr>
              <a:t>23 Ottobre 2022</a:t>
            </a:r>
          </a:p>
          <a:p>
            <a:pPr algn="l">
              <a:defRPr/>
            </a:pPr>
            <a:r>
              <a:rPr lang="it-IT" dirty="0">
                <a:solidFill>
                  <a:srgbClr val="996633"/>
                </a:solidFill>
              </a:rPr>
              <a:t>Magazzino Aequos- Via Fermi 260  -Uboldo (VA)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>
          <a:xfrm>
            <a:off x="2152650" y="311150"/>
            <a:ext cx="7886700" cy="885825"/>
          </a:xfrm>
        </p:spPr>
        <p:txBody>
          <a:bodyPr/>
          <a:lstStyle/>
          <a:p>
            <a:r>
              <a:rPr lang="it-IT" smtClean="0">
                <a:solidFill>
                  <a:srgbClr val="006600"/>
                </a:solidFill>
              </a:rPr>
              <a:t>Programma della mattinata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50863" y="1484313"/>
            <a:ext cx="11017250" cy="4949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it-IT" b="1" dirty="0">
                <a:solidFill>
                  <a:schemeClr val="tx1">
                    <a:lumMod val="75000"/>
                  </a:schemeClr>
                </a:solidFill>
              </a:rPr>
              <a:t>Presentazioni e visita del magazzino</a:t>
            </a:r>
          </a:p>
          <a:p>
            <a:pPr>
              <a:defRPr/>
            </a:pPr>
            <a:r>
              <a:rPr lang="it-IT" b="1" dirty="0">
                <a:solidFill>
                  <a:schemeClr val="tx1">
                    <a:lumMod val="75000"/>
                  </a:schemeClr>
                </a:solidFill>
              </a:rPr>
              <a:t>Aggiornamento sull'andamento della cooperativa</a:t>
            </a:r>
          </a:p>
          <a:p>
            <a:pPr>
              <a:defRPr/>
            </a:pPr>
            <a:r>
              <a:rPr lang="it-IT" b="1" dirty="0">
                <a:solidFill>
                  <a:schemeClr val="tx1">
                    <a:lumMod val="75000"/>
                  </a:schemeClr>
                </a:solidFill>
              </a:rPr>
              <a:t>Discussione a gruppi</a:t>
            </a:r>
          </a:p>
          <a:p>
            <a:pPr>
              <a:defRPr/>
            </a:pPr>
            <a:r>
              <a:rPr lang="it-IT" b="1" dirty="0">
                <a:solidFill>
                  <a:schemeClr val="tx1">
                    <a:lumMod val="75000"/>
                  </a:schemeClr>
                </a:solidFill>
              </a:rPr>
              <a:t>Conclusioni</a:t>
            </a:r>
          </a:p>
          <a:p>
            <a:pPr>
              <a:defRPr/>
            </a:pPr>
            <a:r>
              <a:rPr lang="it-IT" b="1" dirty="0">
                <a:solidFill>
                  <a:schemeClr val="tx1">
                    <a:lumMod val="75000"/>
                  </a:schemeClr>
                </a:solidFill>
              </a:rPr>
              <a:t>Pianificazioni incontro GAS/referenti CDA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/>
            </a:extLst>
          </p:cNvPr>
          <p:cNvSpPr/>
          <p:nvPr/>
        </p:nvSpPr>
        <p:spPr>
          <a:xfrm>
            <a:off x="10344150" y="5516563"/>
            <a:ext cx="1944688" cy="1341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900"/>
          </a:xfrm>
        </p:spPr>
        <p:txBody>
          <a:bodyPr/>
          <a:lstStyle/>
          <a:p>
            <a:r>
              <a:rPr lang="it-IT" sz="3800" smtClean="0">
                <a:solidFill>
                  <a:srgbClr val="006600"/>
                </a:solidFill>
                <a:latin typeface="Calibri" pitchFamily="34" charset="0"/>
              </a:rPr>
              <a:t>Bilancio consuntivo al 31/12/2021</a:t>
            </a:r>
            <a:endParaRPr lang="it-IT" sz="3800" smtClean="0">
              <a:solidFill>
                <a:srgbClr val="006600"/>
              </a:solidFill>
            </a:endParaRPr>
          </a:p>
        </p:txBody>
      </p:sp>
      <p:pic>
        <p:nvPicPr>
          <p:cNvPr id="16387" name="Immagin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3" y="1368425"/>
            <a:ext cx="11941175" cy="537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900"/>
          </a:xfrm>
        </p:spPr>
        <p:txBody>
          <a:bodyPr/>
          <a:lstStyle/>
          <a:p>
            <a:r>
              <a:rPr lang="it-IT" smtClean="0"/>
              <a:t>Andamento fatturato </a:t>
            </a:r>
            <a:endParaRPr lang="en-GB" smtClean="0"/>
          </a:p>
        </p:txBody>
      </p:sp>
      <p:pic>
        <p:nvPicPr>
          <p:cNvPr id="17410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7488" y="1484313"/>
            <a:ext cx="7680325" cy="502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900"/>
          </a:xfrm>
        </p:spPr>
        <p:txBody>
          <a:bodyPr/>
          <a:lstStyle/>
          <a:p>
            <a:r>
              <a:rPr lang="it-IT" smtClean="0"/>
              <a:t>Andamento fresco (kg)</a:t>
            </a:r>
            <a:endParaRPr lang="en-GB" smtClean="0"/>
          </a:p>
        </p:txBody>
      </p:sp>
      <p:pic>
        <p:nvPicPr>
          <p:cNvPr id="18434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6050" y="1557338"/>
            <a:ext cx="7488238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900"/>
          </a:xfrm>
        </p:spPr>
        <p:txBody>
          <a:bodyPr/>
          <a:lstStyle/>
          <a:p>
            <a:r>
              <a:rPr lang="it-IT" sz="3800" smtClean="0">
                <a:solidFill>
                  <a:srgbClr val="006600"/>
                </a:solidFill>
                <a:latin typeface="Calibri" pitchFamily="34" charset="0"/>
              </a:rPr>
              <a:t>Bilancio preventivo della Cooperativa per l’anno 2022</a:t>
            </a:r>
            <a:endParaRPr lang="it-IT" sz="3800" smtClean="0">
              <a:solidFill>
                <a:srgbClr val="006600"/>
              </a:solidFill>
            </a:endParaRPr>
          </a:p>
        </p:txBody>
      </p:sp>
      <p:pic>
        <p:nvPicPr>
          <p:cNvPr id="19458" name="Immagin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8" y="1773238"/>
            <a:ext cx="8291512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CasellaDiTesto 5"/>
          <p:cNvSpPr txBox="1">
            <a:spLocks noChangeArrowheads="1"/>
          </p:cNvSpPr>
          <p:nvPr/>
        </p:nvSpPr>
        <p:spPr bwMode="auto">
          <a:xfrm>
            <a:off x="9264650" y="2133600"/>
            <a:ext cx="251936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/>
              <a:t>Fatturato 2022:</a:t>
            </a:r>
          </a:p>
          <a:p>
            <a:r>
              <a:rPr lang="it-IT" sz="2000" b="1"/>
              <a:t>stima -15,05% vs bilancio 2021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900"/>
          </a:xfrm>
        </p:spPr>
        <p:txBody>
          <a:bodyPr/>
          <a:lstStyle/>
          <a:p>
            <a:r>
              <a:rPr lang="it-IT" smtClean="0">
                <a:solidFill>
                  <a:srgbClr val="006600"/>
                </a:solidFill>
              </a:rPr>
              <a:t>Primo trimestre 2022 - 2019</a:t>
            </a:r>
          </a:p>
        </p:txBody>
      </p:sp>
      <p:pic>
        <p:nvPicPr>
          <p:cNvPr id="20482" name="Immagin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988" y="2060575"/>
            <a:ext cx="114363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900"/>
          </a:xfrm>
        </p:spPr>
        <p:txBody>
          <a:bodyPr/>
          <a:lstStyle/>
          <a:p>
            <a:r>
              <a:rPr lang="it-IT" smtClean="0"/>
              <a:t>Bilancio primo semestre 2022</a:t>
            </a:r>
            <a:endParaRPr lang="en-GB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855913" y="1557338"/>
          <a:ext cx="6072187" cy="4568825"/>
        </p:xfrm>
        <a:graphic>
          <a:graphicData uri="http://schemas.openxmlformats.org/drawingml/2006/table">
            <a:tbl>
              <a:tblPr/>
              <a:tblGrid>
                <a:gridCol w="2654875">
                  <a:extLst>
                    <a:ext uri="{9D8B030D-6E8A-4147-A177-3AD203B41FA5}"/>
                  </a:extLst>
                </a:gridCol>
                <a:gridCol w="907845">
                  <a:extLst>
                    <a:ext uri="{9D8B030D-6E8A-4147-A177-3AD203B41FA5}"/>
                  </a:extLst>
                </a:gridCol>
                <a:gridCol w="945989">
                  <a:extLst>
                    <a:ext uri="{9D8B030D-6E8A-4147-A177-3AD203B41FA5}"/>
                  </a:extLst>
                </a:gridCol>
                <a:gridCol w="877330">
                  <a:extLst>
                    <a:ext uri="{9D8B030D-6E8A-4147-A177-3AD203B41FA5}"/>
                  </a:extLst>
                </a:gridCol>
                <a:gridCol w="686605">
                  <a:extLst>
                    <a:ext uri="{9D8B030D-6E8A-4147-A177-3AD203B41FA5}"/>
                  </a:extLst>
                </a:gridCol>
              </a:tblGrid>
              <a:tr h="15806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CONTO ECONOMICO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5087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RICAVI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30/6/22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30/6/21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21/22 diff.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Ricavi di vendita - SOCI - Italia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737.754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860.108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-122.354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Ricavi di vendita - NON SOCI - Italia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64.507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110.558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-46.050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Rimanenze finali merci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61.691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30.650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31.041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5806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Ricavi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864.348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1.002.335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-137.987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5806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5087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30/6/22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30/6/21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21/22 diff.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5087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Merci c/acquisti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666.039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766.787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-100.748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5087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Acquisti prodotti non alimentari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31.059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26.090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Trasporti su acquisti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44.868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53.398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-8.530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Merci c/rim.iniz.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45.048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43.276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Spese eventi Aequos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5087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Energia elettrica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3.873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Assicurazioni varie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Spese per addestramento e form.personale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Consulenze varie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Fitti passivi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spese per dipendendenti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29.337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36.812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-7.474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Tassa smaltimento rifiuti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Contributi associazioni sindacali e di categoria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Amm.to migliore e sp.increm.beni di terzi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1.284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Amm.to impianti specifici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interessi passivi su mutui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5087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altro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3.757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-4.089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50875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 Costi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853.658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962.011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-108.353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50875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efficienza ( merce+trasporto)/ spese totale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58060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Utile di esercizio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10.690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40.324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-29.634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spese "accessorie"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37.306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/>
                </a:extLst>
              </a:tr>
              <a:tr h="143691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 cui aggredibili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20.494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15.763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 bwMode="auto">
          <a:xfrm>
            <a:off x="2152650" y="555625"/>
            <a:ext cx="78867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it-IT" sz="4400" dirty="0">
                <a:latin typeface="+mj-lt"/>
                <a:ea typeface="+mj-ea"/>
                <a:cs typeface="+mj-cs"/>
              </a:rPr>
              <a:t>Grazie! </a:t>
            </a:r>
          </a:p>
        </p:txBody>
      </p:sp>
      <p:pic>
        <p:nvPicPr>
          <p:cNvPr id="22530" name="Picture 2" descr="Nessuna descrizione della foto disponibile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6813" y="1628775"/>
            <a:ext cx="4778375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Custom 1">
      <a:dk1>
        <a:srgbClr val="6633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5257</TotalTime>
  <Words>260</Words>
  <Application>Microsoft Office PowerPoint</Application>
  <PresentationFormat>Custom</PresentationFormat>
  <Paragraphs>168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Blank</vt:lpstr>
      <vt:lpstr>Blank</vt:lpstr>
      <vt:lpstr>Blank</vt:lpstr>
      <vt:lpstr>Cooperativa Aequos  Incontro referenti strategici</vt:lpstr>
      <vt:lpstr>Programma della mattinata</vt:lpstr>
      <vt:lpstr>Bilancio consuntivo al 31/12/2021</vt:lpstr>
      <vt:lpstr>Andamento fatturato </vt:lpstr>
      <vt:lpstr>Andamento fresco (kg)</vt:lpstr>
      <vt:lpstr>Bilancio preventivo della Cooperativa per l’anno 2022</vt:lpstr>
      <vt:lpstr>Primo trimestre 2022 - 2019</vt:lpstr>
      <vt:lpstr>Bilancio primo semestre 2022</vt:lpstr>
      <vt:lpstr>Slide 9</vt:lpstr>
    </vt:vector>
  </TitlesOfParts>
  <Company>Novartis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PASQUVA1</dc:creator>
  <cp:lastModifiedBy>Francesco Schino</cp:lastModifiedBy>
  <cp:revision>346</cp:revision>
  <dcterms:created xsi:type="dcterms:W3CDTF">2010-04-18T14:45:37Z</dcterms:created>
  <dcterms:modified xsi:type="dcterms:W3CDTF">2022-10-29T16:11:26Z</dcterms:modified>
</cp:coreProperties>
</file>