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sldIdLst>
    <p:sldId id="256" r:id="rId2"/>
    <p:sldId id="344" r:id="rId3"/>
    <p:sldId id="343" r:id="rId4"/>
    <p:sldId id="340" r:id="rId5"/>
    <p:sldId id="336" r:id="rId6"/>
    <p:sldId id="337" r:id="rId7"/>
    <p:sldId id="338" r:id="rId8"/>
    <p:sldId id="339" r:id="rId9"/>
    <p:sldId id="341" r:id="rId10"/>
    <p:sldId id="342" r:id="rId11"/>
    <p:sldId id="305" r:id="rId12"/>
    <p:sldId id="307" r:id="rId13"/>
    <p:sldId id="270" r:id="rId14"/>
    <p:sldId id="335" r:id="rId15"/>
    <p:sldId id="302" r:id="rId16"/>
    <p:sldId id="345" r:id="rId17"/>
    <p:sldId id="293" r:id="rId18"/>
    <p:sldId id="334" r:id="rId19"/>
    <p:sldId id="318" r:id="rId20"/>
    <p:sldId id="280" r:id="rId21"/>
    <p:sldId id="281" r:id="rId22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8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5542" tIns="47771" rIns="95542" bIns="4777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5542" tIns="47771" rIns="95542" bIns="4777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2C7ACF-97F0-4F7C-9291-C6AB22F952D7}" type="datetimeFigureOut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2" tIns="47771" rIns="95542" bIns="47771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5542" tIns="47771" rIns="95542" bIns="47771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5542" tIns="47771" rIns="95542" bIns="4777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5542" tIns="47771" rIns="95542" bIns="4777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9E342C6-689F-4550-8104-49FCF6C9ED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7A382-056D-485B-B7AB-EDC51764A4FE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10 aprile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C7CBD4-A393-48B2-A9BC-5A3237F6C52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27FEE5D-BED7-4D9A-AF9C-E8483C7FA402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6754C77-961B-4FA9-B7CA-09197DFAADF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F9DDD-A39F-4436-9B94-95774B295E7C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A775D9-A23B-4590-A7D0-1BAC25D284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758BE4-82EC-477B-863C-BB31C4A06F0C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10 aprile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14747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A82CB3-8266-427A-80E1-74417B70D61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DB86C-EF7E-46D8-96BB-82CC5850E283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2279DE-ADC2-4F8C-8C1E-64E716C1F3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AF75FC9-484E-47C4-85D1-FE103EDC0E99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E7FB7D3-B88C-4601-B54C-883DFF3864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BACDEE-36CD-4238-B512-5AA2C37876E5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7BDEA4-F132-4197-B6AE-D86C1F579E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16 aprile 2018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28E75B5-7BF2-40F3-AF57-B09EA4D025E9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B9641D6-0732-4048-A855-C18D4345DD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DC1DA1B-C4D1-421D-A36A-E3BABAE522CE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BB4BAB8-4C3C-44B6-969D-1142D2C6BC4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2E40735-D1AC-454E-8708-BECDA1EA7921}" type="datetime1">
              <a:rPr lang="it-IT"/>
              <a:pPr>
                <a:defRPr/>
              </a:pPr>
              <a:t>05/05/2018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Assemblea 11 aprile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2EAE70-7D2D-42AD-B00D-DDAD235F35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it-IT"/>
              <a:t>Assemblea 16 aprile 2018</a:t>
            </a:r>
          </a:p>
        </p:txBody>
      </p:sp>
      <p:pic>
        <p:nvPicPr>
          <p:cNvPr id="1029" name="Picture 8" descr="LOGO aequos con ombra mag 2010"/>
          <p:cNvPicPr>
            <a:picLocks noChangeAspect="1" noChangeArrowheads="1"/>
          </p:cNvPicPr>
          <p:nvPr userDrawn="1"/>
        </p:nvPicPr>
        <p:blipFill>
          <a:blip r:embed="rId13">
            <a:lum contrast="30000"/>
          </a:blip>
          <a:srcRect/>
          <a:stretch>
            <a:fillRect/>
          </a:stretch>
        </p:blipFill>
        <p:spPr bwMode="auto">
          <a:xfrm>
            <a:off x="7948613" y="5626100"/>
            <a:ext cx="11334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2308225"/>
            <a:ext cx="6858000" cy="1790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Cooperativa </a:t>
            </a:r>
            <a:r>
              <a:rPr lang="it-IT" b="1" dirty="0"/>
              <a:t>Aequos</a:t>
            </a:r>
            <a:br>
              <a:rPr lang="it-IT" b="1" dirty="0"/>
            </a:br>
            <a:r>
              <a:rPr lang="it-IT" dirty="0"/>
              <a:t/>
            </a:r>
            <a:br>
              <a:rPr lang="it-IT" dirty="0"/>
            </a:br>
            <a:r>
              <a:rPr lang="it-IT" sz="6700" b="1" dirty="0">
                <a:solidFill>
                  <a:srgbClr val="FF0000"/>
                </a:solidFill>
              </a:rPr>
              <a:t>ASSEMBLEA ANNUALE 2018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5232400"/>
            <a:ext cx="6858000" cy="592138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16 aprile 2018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Gerenzano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541338" y="603250"/>
            <a:ext cx="8274050" cy="992188"/>
          </a:xfrm>
        </p:spPr>
        <p:txBody>
          <a:bodyPr/>
          <a:lstStyle/>
          <a:p>
            <a:r>
              <a:rPr lang="it-IT" smtClean="0"/>
              <a:t>Confronto tra i PRODUTTORI</a:t>
            </a:r>
            <a:endParaRPr lang="it-IT" sz="27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76225" y="1595438"/>
          <a:ext cx="8462963" cy="3451225"/>
        </p:xfrm>
        <a:graphic>
          <a:graphicData uri="http://schemas.openxmlformats.org/drawingml/2006/table">
            <a:tbl>
              <a:tblPr/>
              <a:tblGrid>
                <a:gridCol w="3272542">
                  <a:extLst>
                    <a:ext uri="{9D8B030D-6E8A-4147-A177-3AD203B41FA5}"/>
                  </a:extLst>
                </a:gridCol>
                <a:gridCol w="1843685">
                  <a:extLst>
                    <a:ext uri="{9D8B030D-6E8A-4147-A177-3AD203B41FA5}"/>
                  </a:extLst>
                </a:gridCol>
                <a:gridCol w="2071366">
                  <a:extLst>
                    <a:ext uri="{9D8B030D-6E8A-4147-A177-3AD203B41FA5}"/>
                  </a:extLst>
                </a:gridCol>
                <a:gridCol w="1274920">
                  <a:extLst>
                    <a:ext uri="{9D8B030D-6E8A-4147-A177-3AD203B41FA5}"/>
                  </a:extLst>
                </a:gridCol>
              </a:tblGrid>
              <a:tr h="1725283">
                <a:tc>
                  <a:txBody>
                    <a:bodyPr/>
                    <a:lstStyle/>
                    <a:p>
                      <a:pPr algn="l" fontAlgn="ctr"/>
                      <a:endParaRPr lang="it-IT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PRODUTTORI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fatturato per PRODUTTORE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differenza 2017/2016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43132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PRIMO 25% DEL 2017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€ 89,364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43132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€ 41,642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-17.2%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43132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TERZO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€ 24,411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43132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QUARTO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€ 5,118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1924050" y="344488"/>
            <a:ext cx="4768850" cy="515937"/>
          </a:xfrm>
        </p:spPr>
        <p:txBody>
          <a:bodyPr/>
          <a:lstStyle/>
          <a:p>
            <a:r>
              <a:rPr lang="it-IT" smtClean="0"/>
              <a:t>Bilancio 2017 - 1/2</a:t>
            </a:r>
          </a:p>
        </p:txBody>
      </p:sp>
      <p:pic>
        <p:nvPicPr>
          <p:cNvPr id="24578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" y="1150938"/>
            <a:ext cx="8686800" cy="548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1768475" y="142875"/>
            <a:ext cx="4949825" cy="515938"/>
          </a:xfrm>
        </p:spPr>
        <p:txBody>
          <a:bodyPr/>
          <a:lstStyle/>
          <a:p>
            <a:r>
              <a:rPr lang="it-IT" smtClean="0"/>
              <a:t>Bilancio 2017 – 2/2</a:t>
            </a:r>
          </a:p>
        </p:txBody>
      </p:sp>
      <p:pic>
        <p:nvPicPr>
          <p:cNvPr id="25602" name="Immagine 5"/>
          <p:cNvPicPr>
            <a:picLocks noChangeAspect="1"/>
          </p:cNvPicPr>
          <p:nvPr/>
        </p:nvPicPr>
        <p:blipFill>
          <a:blip r:embed="rId2"/>
          <a:srcRect b="87961"/>
          <a:stretch>
            <a:fillRect/>
          </a:stretch>
        </p:blipFill>
        <p:spPr bwMode="auto">
          <a:xfrm>
            <a:off x="504825" y="782638"/>
            <a:ext cx="7543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Immagine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825" y="1355725"/>
            <a:ext cx="75438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>
          <a:xfrm>
            <a:off x="660400" y="165100"/>
            <a:ext cx="7129463" cy="574675"/>
          </a:xfrm>
        </p:spPr>
        <p:txBody>
          <a:bodyPr/>
          <a:lstStyle/>
          <a:p>
            <a:r>
              <a:rPr lang="it-IT" smtClean="0"/>
              <a:t>Ristorno ai soci 2017</a:t>
            </a:r>
          </a:p>
        </p:txBody>
      </p:sp>
      <p:pic>
        <p:nvPicPr>
          <p:cNvPr id="26626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803275"/>
            <a:ext cx="7081837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>
          <a:xfrm>
            <a:off x="628650" y="311150"/>
            <a:ext cx="7886700" cy="1057275"/>
          </a:xfrm>
        </p:spPr>
        <p:txBody>
          <a:bodyPr/>
          <a:lstStyle/>
          <a:p>
            <a:r>
              <a:rPr lang="it-IT" smtClean="0"/>
              <a:t>Ordine del giorno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0675" y="1649413"/>
            <a:ext cx="8736013" cy="4351337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Relazione del Consiglio di Amministrazione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sulle attività svolte nell’anno 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Deliberazioni in merito all’ammontare dei ristorni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derivanti dall’avanzo dell’esercizio 2017 da erogare ai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Presentazione del bilancio consuntivo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della Cooperativa al 31 /12/2017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/>
              <a:t>Relazione del Consiglio di Amministrazione sulle attività previste </a:t>
            </a:r>
            <a:r>
              <a:rPr lang="it-IT" sz="2200" dirty="0"/>
              <a:t>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Determinazione del compenso degli amministratori per l’esercizio in corso: gratuità degli incarichi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Presentazione del bilancio preventivo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della Cooperativa 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Ratifica dei nuovi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Varie ed eventuali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>
          <a:xfrm>
            <a:off x="628650" y="153988"/>
            <a:ext cx="7886700" cy="995362"/>
          </a:xfrm>
        </p:spPr>
        <p:txBody>
          <a:bodyPr/>
          <a:lstStyle/>
          <a:p>
            <a:r>
              <a:rPr lang="it-IT" smtClean="0"/>
              <a:t>Cosa vogliamo fare nel 2018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2250" y="1649413"/>
            <a:ext cx="8699500" cy="50688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L’obiettivo da perseguire fortemente rimane quello di allargare la base sociale, favorendo e supportando la nascita di nuovi Gruppi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Importanti saranno le relazioni che riusciremo a sviluppare e consolidare sia all’interno che all’esterno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La realizzazione della ‘’casa di </a:t>
            </a:r>
            <a:r>
              <a:rPr lang="it-IT" sz="2400" dirty="0" err="1"/>
              <a:t>Aequos</a:t>
            </a:r>
            <a:r>
              <a:rPr lang="it-IT" sz="2400" dirty="0"/>
              <a:t>’’: annessa a un nuovo magazzino con ufficio, una sede che possa accogliere le nostre attività relazionali e operative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400" dirty="0"/>
              <a:t>Adoperarci perché dai gas e dai tavoli pervengano candidature per la costituzione del nuovo Cda, iniziando oggi l’ultimo anno dell’attuale Consiglio.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24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>
          <a:xfrm>
            <a:off x="628650" y="311150"/>
            <a:ext cx="7886700" cy="1057275"/>
          </a:xfrm>
        </p:spPr>
        <p:txBody>
          <a:bodyPr/>
          <a:lstStyle/>
          <a:p>
            <a:r>
              <a:rPr lang="it-IT" smtClean="0"/>
              <a:t>Ordine del giorno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0675" y="1649413"/>
            <a:ext cx="8736013" cy="4351337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Relazione del Consiglio di Amministrazione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sulle attività svolte nell’anno 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Deliberazioni in merito all’ammontare dei ristorni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derivanti dall’avanzo dell’esercizio 2017 da erogare ai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Presentazione del bilancio consuntivo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della Cooperativa al 31 /12/2017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Relazione del Consiglio di Amministrazione sulle attività previste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/>
              <a:t>Determinazione del compenso degli amministratori per l’esercizio in corso: gratuità degli incarichi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/>
              <a:t>Presentazione del bilancio preventivo </a:t>
            </a:r>
            <a:r>
              <a:rPr lang="it-IT" sz="2200" dirty="0"/>
              <a:t>della Cooperativa 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Ratifica dei nuovi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Varie ed eventuali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923925" y="0"/>
            <a:ext cx="7591425" cy="871538"/>
          </a:xfrm>
        </p:spPr>
        <p:txBody>
          <a:bodyPr/>
          <a:lstStyle/>
          <a:p>
            <a:r>
              <a:rPr lang="it-IT" smtClean="0"/>
              <a:t>Bilancio di previsione 2018</a:t>
            </a:r>
          </a:p>
        </p:txBody>
      </p:sp>
      <p:pic>
        <p:nvPicPr>
          <p:cNvPr id="30722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663" y="827088"/>
            <a:ext cx="7231062" cy="59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tangolo 4"/>
          <p:cNvSpPr/>
          <p:nvPr/>
        </p:nvSpPr>
        <p:spPr>
          <a:xfrm>
            <a:off x="400050" y="3622675"/>
            <a:ext cx="7716838" cy="51435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628650" y="311150"/>
            <a:ext cx="7886700" cy="1057275"/>
          </a:xfrm>
        </p:spPr>
        <p:txBody>
          <a:bodyPr/>
          <a:lstStyle/>
          <a:p>
            <a:r>
              <a:rPr lang="it-IT" smtClean="0"/>
              <a:t>Ordine del giorno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6075" y="1422400"/>
            <a:ext cx="8609013" cy="4351338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Relazione del Consiglio di Amministrazione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sulle attività svolte nell’anno 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Deliberazioni in merito all’ammontare dei ristorni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derivanti dall’avanzo dell’esercizio 2017 da erogare ai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Presentazione del bilancio consuntivo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della Cooperativa al 31 /12/2017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Relazione del Consiglio di Amministrazione sulle attività previste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Sostituzione di un consigliere dimissionario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: deliberazioni inerenti e conseguenti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Determinazione del compenso degli amministratori per l’esercizio in corso: gratuità degli incarichi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b="1" dirty="0">
                <a:solidFill>
                  <a:schemeClr val="bg1">
                    <a:lumMod val="75000"/>
                  </a:schemeClr>
                </a:solidFill>
              </a:rPr>
              <a:t>Presentazione del bilancio preventivo </a:t>
            </a:r>
            <a:r>
              <a:rPr lang="it-IT" sz="2200" dirty="0">
                <a:solidFill>
                  <a:schemeClr val="bg1">
                    <a:lumMod val="75000"/>
                  </a:schemeClr>
                </a:solidFill>
              </a:rPr>
              <a:t>della Cooperativa per l’anno 2018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/>
              <a:t>Ratifica dei nuovi soci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2200" dirty="0"/>
              <a:t>Varie ed eventuali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57275"/>
          </a:xfrm>
        </p:spPr>
        <p:txBody>
          <a:bodyPr/>
          <a:lstStyle/>
          <a:p>
            <a:r>
              <a:rPr lang="it-IT" smtClean="0"/>
              <a:t>Ratifica nuovi soci 2017</a:t>
            </a:r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>
          <a:xfrm>
            <a:off x="628650" y="2274888"/>
            <a:ext cx="8326438" cy="3498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it-IT" sz="2400" smtClean="0"/>
              <a:t>Zonghi Chiara Stella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Ordine del Giorno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/>
              <a:t>Relazione del Consiglio di Amministrazione sulle attività svolte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Adempimenti di cui all’art. 17 del </a:t>
            </a:r>
            <a:r>
              <a:rPr lang="it-IT" dirty="0" err="1">
                <a:solidFill>
                  <a:schemeClr val="bg1">
                    <a:lumMod val="75000"/>
                  </a:schemeClr>
                </a:solidFill>
              </a:rPr>
              <a:t>D.Lgs.</a:t>
            </a:r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 220/2002, Lettura verbale di revisione;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Deliberazioni in merito all’ammontare dei ristorni derivanti dall’avanzo dell’esercizio 2017 da erogare ai soci;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bg1">
                    <a:lumMod val="75000"/>
                  </a:schemeClr>
                </a:solidFill>
              </a:rPr>
              <a:t>Presentazione del bilancio consuntivo della Cooperativa al 31 dicembre 2017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10 aprile 2017</a:t>
            </a:r>
            <a:endParaRPr lang="it-IT"/>
          </a:p>
        </p:txBody>
      </p:sp>
      <p:sp>
        <p:nvSpPr>
          <p:cNvPr id="15364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8797CC-666B-4188-8085-19CDC0F5276A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Varie 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mtClean="0"/>
          </a:p>
          <a:p>
            <a:endParaRPr lang="it-IT" smtClean="0"/>
          </a:p>
          <a:p>
            <a:endParaRPr lang="it-IT" smtClean="0"/>
          </a:p>
        </p:txBody>
      </p:sp>
      <p:sp>
        <p:nvSpPr>
          <p:cNvPr id="33795" name="Segnaposto contenuto 2"/>
          <p:cNvSpPr txBox="1">
            <a:spLocks/>
          </p:cNvSpPr>
          <p:nvPr/>
        </p:nvSpPr>
        <p:spPr bwMode="auto">
          <a:xfrm>
            <a:off x="628650" y="2274888"/>
            <a:ext cx="8326438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>
              <a:buFont typeface="Arial" charset="0"/>
              <a:buChar char="•"/>
            </a:pPr>
            <a:endParaRPr lang="it-IT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>
          <a:xfrm>
            <a:off x="628650" y="555625"/>
            <a:ext cx="7886700" cy="515938"/>
          </a:xfrm>
        </p:spPr>
        <p:txBody>
          <a:bodyPr/>
          <a:lstStyle/>
          <a:p>
            <a:pPr algn="ctr"/>
            <a:r>
              <a:rPr lang="it-IT" smtClean="0"/>
              <a:t>Grazie a tutti e….buon 2018</a:t>
            </a:r>
          </a:p>
        </p:txBody>
      </p:sp>
      <p:pic>
        <p:nvPicPr>
          <p:cNvPr id="34818" name="Immagin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6688" y="1395413"/>
            <a:ext cx="3503612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Relazione del Consiglio di Amministrazione sulle attività svolte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2005013"/>
            <a:ext cx="8058150" cy="4351337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 numeri ci dicono che per fatturato e numero dei Gas non ci sono state sostanziali differenze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Le attività dei Tavoli sono proseguite regolarmente e, in alcuni casi, anche con maggiore slancio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Nel Tavolo Produttori si è mantenuta alta l’attenzione alla qualità intrinseca del prodotto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Nel comparto amministrativo sono confluite anche le attività di gestione del magazzino, con il risultato di ottimizzare e consolidare la struttura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Il Gruppo Strategico, rivitalizzato lo scorso anno, ha effettuato due incontri notevolmente partecipati in cui sono scaturiti interessanti temi di discussione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Il Gruppo Informatico ha messo a punto la nuova applicazione per smartphone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Non ci sono state richieste di finanziamento da parte dei Gas,  ma il Tavolo Formazione e Cultura ha intensificato la sua attività, sia con gli eventi su ’’suolo e salute’’ che con numerosi incontri con i Gas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Il Tavolo Qualità ha definito e sistematizzato i criteri di valutazione dei prodotti, rendendo più agevole la segnalazione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Il Gruppo degli </a:t>
            </a:r>
            <a:r>
              <a:rPr lang="it-IT" sz="6400" dirty="0" err="1"/>
              <a:t>Sbancalatori</a:t>
            </a:r>
            <a:r>
              <a:rPr lang="it-IT" sz="6400" dirty="0"/>
              <a:t> ha consolidato la sua attività al magazzino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6400" dirty="0"/>
              <a:t>Il Cda sta lavorando anche al consolidamento delle relazioni con le Reti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it-IT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10 aprile 2017</a:t>
            </a:r>
            <a:endParaRPr lang="it-IT"/>
          </a:p>
        </p:txBody>
      </p:sp>
      <p:sp>
        <p:nvSpPr>
          <p:cNvPr id="16388" name="Segnaposto numero diapositiva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F6C019-60D5-44CE-8993-9B7D888F2AA4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/>
          <p:cNvSpPr>
            <a:spLocks noGrp="1"/>
          </p:cNvSpPr>
          <p:nvPr>
            <p:ph type="title"/>
          </p:nvPr>
        </p:nvSpPr>
        <p:spPr>
          <a:xfrm>
            <a:off x="434975" y="255588"/>
            <a:ext cx="8274050" cy="993775"/>
          </a:xfrm>
        </p:spPr>
        <p:txBody>
          <a:bodyPr/>
          <a:lstStyle/>
          <a:p>
            <a:r>
              <a:rPr lang="it-IT" smtClean="0"/>
              <a:t>Confronto tra anni</a:t>
            </a:r>
            <a:endParaRPr lang="it-IT" sz="27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14338" y="1354138"/>
          <a:ext cx="8134350" cy="4791075"/>
        </p:xfrm>
        <a:graphic>
          <a:graphicData uri="http://schemas.openxmlformats.org/drawingml/2006/table">
            <a:tbl>
              <a:tblPr/>
              <a:tblGrid>
                <a:gridCol w="2117605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  <a:gridCol w="752138">
                  <a:extLst>
                    <a:ext uri="{9D8B030D-6E8A-4147-A177-3AD203B41FA5}"/>
                  </a:extLst>
                </a:gridCol>
              </a:tblGrid>
              <a:tr h="325708">
                <a:tc>
                  <a:txBody>
                    <a:bodyPr/>
                    <a:lstStyle/>
                    <a:p>
                      <a:pPr algn="l" rtl="0" fontAlgn="t"/>
                      <a:r>
                        <a:rPr lang="it-IT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09" marR="6309" marT="630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7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Consegne totali (t)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Consegna media settimanale (t)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12.3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Produttori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Gas e enti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Tipologie prodotti (Numero)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Risparmio imballaggi (Numero .000)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Volontari coinvolti 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Famiglie coinvolte nei GAS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2200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Risparmi rispetto BIO GDO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Amici Facebook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1335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Fatturato (.000 €)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1194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  <a:tr h="3720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Fatturato per GAS (.000 €)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6309" marR="6309" marT="630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Confronto tra fatturati per categorie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pic>
        <p:nvPicPr>
          <p:cNvPr id="18435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" y="993775"/>
            <a:ext cx="7645400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5753100" y="1163638"/>
            <a:ext cx="1885950" cy="13858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rgbClr val="FF0000"/>
                </a:solidFill>
                <a:latin typeface="+mn-lt"/>
                <a:cs typeface="+mn-cs"/>
              </a:rPr>
              <a:t>Frutta e Ortaggi sono il 64%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3775"/>
          </a:xfrm>
        </p:spPr>
        <p:txBody>
          <a:bodyPr/>
          <a:lstStyle/>
          <a:p>
            <a:r>
              <a:rPr lang="it-IT" smtClean="0"/>
              <a:t>Confronto tra pesi per categorie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pic>
        <p:nvPicPr>
          <p:cNvPr id="19459" name="Immagin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8" y="1069975"/>
            <a:ext cx="7645400" cy="49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5894388" y="1285875"/>
            <a:ext cx="1885950" cy="13858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rgbClr val="FF0000"/>
                </a:solidFill>
                <a:latin typeface="+mn-lt"/>
                <a:cs typeface="+mn-cs"/>
              </a:rPr>
              <a:t>Frutta e Ortaggi sono il 77%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8274050" cy="993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/>
              <a:t>Confronto tra i primi 26 GAS </a:t>
            </a:r>
            <a:r>
              <a:rPr lang="it-IT" sz="2700" dirty="0"/>
              <a:t>(78% fatturato)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pic>
        <p:nvPicPr>
          <p:cNvPr id="20483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31863"/>
            <a:ext cx="8850312" cy="57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>
          <a:xfrm>
            <a:off x="506413" y="617538"/>
            <a:ext cx="8274050" cy="993775"/>
          </a:xfrm>
        </p:spPr>
        <p:txBody>
          <a:bodyPr/>
          <a:lstStyle/>
          <a:p>
            <a:r>
              <a:rPr lang="it-IT" smtClean="0"/>
              <a:t>Confronto tra i GAS</a:t>
            </a:r>
            <a:endParaRPr lang="it-IT" sz="27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404813" y="2257425"/>
          <a:ext cx="7980362" cy="2320925"/>
        </p:xfrm>
        <a:graphic>
          <a:graphicData uri="http://schemas.openxmlformats.org/drawingml/2006/table">
            <a:tbl>
              <a:tblPr/>
              <a:tblGrid>
                <a:gridCol w="3105510">
                  <a:extLst>
                    <a:ext uri="{9D8B030D-6E8A-4147-A177-3AD203B41FA5}"/>
                  </a:extLst>
                </a:gridCol>
                <a:gridCol w="1095554">
                  <a:extLst>
                    <a:ext uri="{9D8B030D-6E8A-4147-A177-3AD203B41FA5}"/>
                  </a:extLst>
                </a:gridCol>
                <a:gridCol w="1958196">
                  <a:extLst>
                    <a:ext uri="{9D8B030D-6E8A-4147-A177-3AD203B41FA5}"/>
                  </a:extLst>
                </a:gridCol>
                <a:gridCol w="1820173">
                  <a:extLst>
                    <a:ext uri="{9D8B030D-6E8A-4147-A177-3AD203B41FA5}"/>
                  </a:extLst>
                </a:gridCol>
              </a:tblGrid>
              <a:tr h="704440">
                <a:tc>
                  <a:txBody>
                    <a:bodyPr/>
                    <a:lstStyle/>
                    <a:p>
                      <a:pPr algn="l" fontAlgn="b"/>
                      <a:endParaRPr lang="it-IT" sz="24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numero GAS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fatturato per GAS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effectLst/>
                          <a:latin typeface="Calibri" panose="020F0502020204030204" pitchFamily="34" charset="0"/>
                        </a:rPr>
                        <a:t>differenza 2017/2016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395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effectLst/>
                          <a:latin typeface="Calibri" panose="020F0502020204030204" pitchFamily="34" charset="0"/>
                        </a:rPr>
                        <a:t>PRIMI 25% DEL 2017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€ 58.500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-7,5%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395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SECONDO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€ 37.305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+2,8%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395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TERZO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€ 24.903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+4,0%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  <a:tr h="395174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QUARTO 25% del 2017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€ 8.043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effectLst/>
                          <a:latin typeface="Calibri" panose="020F0502020204030204" pitchFamily="34" charset="0"/>
                        </a:rPr>
                        <a:t>-9,3%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628650" y="0"/>
            <a:ext cx="8274050" cy="993775"/>
          </a:xfrm>
        </p:spPr>
        <p:txBody>
          <a:bodyPr/>
          <a:lstStyle/>
          <a:p>
            <a:r>
              <a:rPr lang="it-IT" smtClean="0"/>
              <a:t>Confronto tra i primi produttori</a:t>
            </a:r>
            <a:endParaRPr lang="it-IT" sz="270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Assemblea 16 aprile 2018</a:t>
            </a:r>
          </a:p>
        </p:txBody>
      </p:sp>
      <p:pic>
        <p:nvPicPr>
          <p:cNvPr id="22531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25" y="993775"/>
            <a:ext cx="8767763" cy="572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6215</TotalTime>
  <Words>882</Words>
  <Application>Microsoft Office PowerPoint</Application>
  <PresentationFormat>Presentazione su schermo (4:3)</PresentationFormat>
  <Paragraphs>239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Calibri</vt:lpstr>
      <vt:lpstr>Arial</vt:lpstr>
      <vt:lpstr>Calibri Light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Tema di Office</vt:lpstr>
      <vt:lpstr>Cooperativa Aequos  ASSEMBLEA ANNUALE 2018</vt:lpstr>
      <vt:lpstr>Ordine del Giorno</vt:lpstr>
      <vt:lpstr>Relazione del Consiglio di Amministrazione sulle attività svolte</vt:lpstr>
      <vt:lpstr>Confronto tra anni</vt:lpstr>
      <vt:lpstr>Confronto tra fatturati per categorie</vt:lpstr>
      <vt:lpstr>Confronto tra pesi per categorie</vt:lpstr>
      <vt:lpstr>Confronto tra i primi 26 GAS (78% fatturato)</vt:lpstr>
      <vt:lpstr>Confronto tra i GAS</vt:lpstr>
      <vt:lpstr>Confronto tra i primi produttori</vt:lpstr>
      <vt:lpstr>Confronto tra i PRODUTTORI</vt:lpstr>
      <vt:lpstr>Bilancio 2017 - 1/2</vt:lpstr>
      <vt:lpstr>Bilancio 2017 – 2/2</vt:lpstr>
      <vt:lpstr>Ristorno ai soci 2017</vt:lpstr>
      <vt:lpstr>Ordine del giorno</vt:lpstr>
      <vt:lpstr>Cosa vogliamo fare nel 2018</vt:lpstr>
      <vt:lpstr>Ordine del giorno</vt:lpstr>
      <vt:lpstr>Bilancio di previsione 2018</vt:lpstr>
      <vt:lpstr>Ordine del giorno</vt:lpstr>
      <vt:lpstr>Ratifica nuovi soci 2017</vt:lpstr>
      <vt:lpstr>Varie </vt:lpstr>
      <vt:lpstr>Grazie a tutti e….buon 2018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tamburini4</dc:creator>
  <cp:lastModifiedBy>Francesco Schino</cp:lastModifiedBy>
  <cp:revision>357</cp:revision>
  <cp:lastPrinted>2018-04-16T09:23:26Z</cp:lastPrinted>
  <dcterms:created xsi:type="dcterms:W3CDTF">2014-04-01T14:15:07Z</dcterms:created>
  <dcterms:modified xsi:type="dcterms:W3CDTF">2018-05-05T08:36:03Z</dcterms:modified>
</cp:coreProperties>
</file>