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56" r:id="rId2"/>
    <p:sldId id="296" r:id="rId3"/>
    <p:sldId id="268" r:id="rId4"/>
    <p:sldId id="330" r:id="rId5"/>
    <p:sldId id="284" r:id="rId6"/>
    <p:sldId id="297" r:id="rId7"/>
    <p:sldId id="310" r:id="rId8"/>
    <p:sldId id="329" r:id="rId9"/>
    <p:sldId id="285" r:id="rId10"/>
    <p:sldId id="283" r:id="rId11"/>
    <p:sldId id="269" r:id="rId12"/>
    <p:sldId id="286" r:id="rId13"/>
    <p:sldId id="258" r:id="rId14"/>
    <p:sldId id="324" r:id="rId15"/>
    <p:sldId id="309" r:id="rId16"/>
    <p:sldId id="271" r:id="rId17"/>
    <p:sldId id="303" r:id="rId18"/>
    <p:sldId id="327" r:id="rId19"/>
    <p:sldId id="304" r:id="rId20"/>
    <p:sldId id="326" r:id="rId21"/>
    <p:sldId id="295" r:id="rId22"/>
    <p:sldId id="267" r:id="rId23"/>
    <p:sldId id="325" r:id="rId24"/>
    <p:sldId id="287" r:id="rId25"/>
    <p:sldId id="288" r:id="rId26"/>
    <p:sldId id="289" r:id="rId27"/>
    <p:sldId id="290" r:id="rId28"/>
    <p:sldId id="328" r:id="rId29"/>
    <p:sldId id="331" r:id="rId30"/>
    <p:sldId id="305" r:id="rId31"/>
    <p:sldId id="307" r:id="rId32"/>
    <p:sldId id="270" r:id="rId33"/>
    <p:sldId id="335" r:id="rId34"/>
    <p:sldId id="302" r:id="rId35"/>
    <p:sldId id="332" r:id="rId36"/>
    <p:sldId id="319" r:id="rId37"/>
    <p:sldId id="333" r:id="rId38"/>
    <p:sldId id="293" r:id="rId39"/>
    <p:sldId id="334" r:id="rId40"/>
    <p:sldId id="318" r:id="rId41"/>
    <p:sldId id="280" r:id="rId42"/>
    <p:sldId id="323" r:id="rId43"/>
    <p:sldId id="281" r:id="rId44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0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Personale\Aequos\Aequos2017\statistiche%202016\Fatturato%20GAS%20totale%20confronto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91045144987967"/>
          <c:y val="2.8283870280355946E-2"/>
          <c:w val="0.86707836215384415"/>
          <c:h val="0.65522274363785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smistamento!$B$36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smistamento!$A$37:$A$47</c:f>
              <c:strCache>
                <c:ptCount val="11"/>
                <c:pt idx="0">
                  <c:v>BUSTO ARSIZIO</c:v>
                </c:pt>
                <c:pt idx="1">
                  <c:v>CESATE</c:v>
                </c:pt>
                <c:pt idx="2">
                  <c:v>DOMODOSSOLA</c:v>
                </c:pt>
                <c:pt idx="3">
                  <c:v>MAGAZZINO</c:v>
                </c:pt>
                <c:pt idx="4">
                  <c:v>MAGAZZINO MATTINA</c:v>
                </c:pt>
                <c:pt idx="5">
                  <c:v>MILANO</c:v>
                </c:pt>
                <c:pt idx="6">
                  <c:v>OGGIONA CON SANTO STEFANO</c:v>
                </c:pt>
                <c:pt idx="7">
                  <c:v>SAN GIORGIO SU LEGNANO</c:v>
                </c:pt>
                <c:pt idx="8">
                  <c:v>SARONNO</c:v>
                </c:pt>
                <c:pt idx="9">
                  <c:v>VANZAGHELLO</c:v>
                </c:pt>
                <c:pt idx="10">
                  <c:v>VERGIATE</c:v>
                </c:pt>
              </c:strCache>
            </c:strRef>
          </c:cat>
          <c:val>
            <c:numRef>
              <c:f>smistamento!$B$37:$B$47</c:f>
              <c:numCache>
                <c:formatCode>General</c:formatCode>
                <c:ptCount val="11"/>
                <c:pt idx="0">
                  <c:v>13129.04</c:v>
                </c:pt>
                <c:pt idx="1">
                  <c:v>62212.29</c:v>
                </c:pt>
                <c:pt idx="2">
                  <c:v>16390.240000000002</c:v>
                </c:pt>
                <c:pt idx="3">
                  <c:v>244042.21000000002</c:v>
                </c:pt>
                <c:pt idx="4">
                  <c:v>7975.1</c:v>
                </c:pt>
                <c:pt idx="5">
                  <c:v>54794.21</c:v>
                </c:pt>
                <c:pt idx="6">
                  <c:v>139767.14000000001</c:v>
                </c:pt>
                <c:pt idx="7">
                  <c:v>94391.010000000009</c:v>
                </c:pt>
                <c:pt idx="8">
                  <c:v>73207.25</c:v>
                </c:pt>
                <c:pt idx="9">
                  <c:v>100615.99</c:v>
                </c:pt>
                <c:pt idx="10">
                  <c:v>60392.849999999991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F-4E45-98DC-A017CB1F2710}"/>
            </c:ext>
          </c:extLst>
        </c:ser>
        <c:ser>
          <c:idx val="1"/>
          <c:order val="1"/>
          <c:tx>
            <c:strRef>
              <c:f>smistamento!$C$36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smistamento!$A$37:$A$47</c:f>
              <c:strCache>
                <c:ptCount val="11"/>
                <c:pt idx="0">
                  <c:v>BUSTO ARSIZIO</c:v>
                </c:pt>
                <c:pt idx="1">
                  <c:v>CESATE</c:v>
                </c:pt>
                <c:pt idx="2">
                  <c:v>DOMODOSSOLA</c:v>
                </c:pt>
                <c:pt idx="3">
                  <c:v>MAGAZZINO</c:v>
                </c:pt>
                <c:pt idx="4">
                  <c:v>MAGAZZINO MATTINA</c:v>
                </c:pt>
                <c:pt idx="5">
                  <c:v>MILANO</c:v>
                </c:pt>
                <c:pt idx="6">
                  <c:v>OGGIONA CON SANTO STEFANO</c:v>
                </c:pt>
                <c:pt idx="7">
                  <c:v>SAN GIORGIO SU LEGNANO</c:v>
                </c:pt>
                <c:pt idx="8">
                  <c:v>SARONNO</c:v>
                </c:pt>
                <c:pt idx="9">
                  <c:v>VANZAGHELLO</c:v>
                </c:pt>
                <c:pt idx="10">
                  <c:v>VERGIATE</c:v>
                </c:pt>
              </c:strCache>
            </c:strRef>
          </c:cat>
          <c:val>
            <c:numRef>
              <c:f>smistamento!$C$37:$C$47</c:f>
              <c:numCache>
                <c:formatCode>General</c:formatCode>
                <c:ptCount val="11"/>
                <c:pt idx="0">
                  <c:v>47866.77</c:v>
                </c:pt>
                <c:pt idx="1">
                  <c:v>82217.990000000005</c:v>
                </c:pt>
                <c:pt idx="2">
                  <c:v>37872.68</c:v>
                </c:pt>
                <c:pt idx="3">
                  <c:v>285422.7099999999</c:v>
                </c:pt>
                <c:pt idx="4">
                  <c:v>26019.120000000003</c:v>
                </c:pt>
                <c:pt idx="5">
                  <c:v>78189.36</c:v>
                </c:pt>
                <c:pt idx="6">
                  <c:v>168824.22999999998</c:v>
                </c:pt>
                <c:pt idx="7">
                  <c:v>100834.53</c:v>
                </c:pt>
                <c:pt idx="8">
                  <c:v>72429.27</c:v>
                </c:pt>
                <c:pt idx="9">
                  <c:v>107495.96</c:v>
                </c:pt>
                <c:pt idx="10">
                  <c:v>74219.91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1F-4E45-98DC-A017CB1F2710}"/>
            </c:ext>
          </c:extLst>
        </c:ser>
        <c:ser>
          <c:idx val="2"/>
          <c:order val="2"/>
          <c:tx>
            <c:strRef>
              <c:f>smistamento!$D$36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smistamento!$A$37:$A$47</c:f>
              <c:strCache>
                <c:ptCount val="11"/>
                <c:pt idx="0">
                  <c:v>BUSTO ARSIZIO</c:v>
                </c:pt>
                <c:pt idx="1">
                  <c:v>CESATE</c:v>
                </c:pt>
                <c:pt idx="2">
                  <c:v>DOMODOSSOLA</c:v>
                </c:pt>
                <c:pt idx="3">
                  <c:v>MAGAZZINO</c:v>
                </c:pt>
                <c:pt idx="4">
                  <c:v>MAGAZZINO MATTINA</c:v>
                </c:pt>
                <c:pt idx="5">
                  <c:v>MILANO</c:v>
                </c:pt>
                <c:pt idx="6">
                  <c:v>OGGIONA CON SANTO STEFANO</c:v>
                </c:pt>
                <c:pt idx="7">
                  <c:v>SAN GIORGIO SU LEGNANO</c:v>
                </c:pt>
                <c:pt idx="8">
                  <c:v>SARONNO</c:v>
                </c:pt>
                <c:pt idx="9">
                  <c:v>VANZAGHELLO</c:v>
                </c:pt>
                <c:pt idx="10">
                  <c:v>VERGIATE</c:v>
                </c:pt>
              </c:strCache>
            </c:strRef>
          </c:cat>
          <c:val>
            <c:numRef>
              <c:f>smistamento!$D$37:$D$47</c:f>
              <c:numCache>
                <c:formatCode>General</c:formatCode>
                <c:ptCount val="11"/>
                <c:pt idx="0">
                  <c:v>59956.21</c:v>
                </c:pt>
                <c:pt idx="1">
                  <c:v>84732.36</c:v>
                </c:pt>
                <c:pt idx="2">
                  <c:v>63238.709999999992</c:v>
                </c:pt>
                <c:pt idx="3">
                  <c:v>315319.26</c:v>
                </c:pt>
                <c:pt idx="4">
                  <c:v>56578.31</c:v>
                </c:pt>
                <c:pt idx="5">
                  <c:v>84524.72</c:v>
                </c:pt>
                <c:pt idx="6">
                  <c:v>174451.22</c:v>
                </c:pt>
                <c:pt idx="7">
                  <c:v>116534.56</c:v>
                </c:pt>
                <c:pt idx="8">
                  <c:v>74873.960000000006</c:v>
                </c:pt>
                <c:pt idx="9">
                  <c:v>118033.10999999999</c:v>
                </c:pt>
                <c:pt idx="10">
                  <c:v>77951.459999999992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1F-4E45-98DC-A017CB1F2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691840"/>
        <c:axId val="258688928"/>
      </c:barChart>
      <c:catAx>
        <c:axId val="25869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8688928"/>
        <c:crosses val="autoZero"/>
        <c:auto val="1"/>
        <c:lblAlgn val="ctr"/>
        <c:lblOffset val="100"/>
        <c:noMultiLvlLbl val="0"/>
      </c:catAx>
      <c:valAx>
        <c:axId val="25868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8691840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13595149055063543"/>
          <c:y val="3.5445228312578195E-2"/>
          <c:w val="0.11263837665140511"/>
          <c:h val="0.275466228166736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0.67573</cdr:y>
    </cdr:from>
    <cdr:to>
      <cdr:x>0.9888</cdr:x>
      <cdr:y>0.72836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-141316" y="3819643"/>
          <a:ext cx="8803178" cy="29753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50196"/>
          </a:srgb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b="1" dirty="0" smtClean="0">
              <a:solidFill>
                <a:srgbClr val="FF0000"/>
              </a:solidFill>
            </a:rPr>
            <a:t>Numero GAS     1            4              4          20            6             2             13           4             1             5             3  </a:t>
          </a:r>
          <a:endParaRPr lang="it-IT" sz="16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D359C8-8A5C-40C6-BF6D-71303B06AC2C}" type="datetimeFigureOut">
              <a:rPr lang="it-IT" smtClean="0"/>
              <a:t>18/04/2017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E593A9F-4458-44C3-ADCD-CF49188CA8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9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3A9F-4458-44C3-ADCD-CF49188CA87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91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3A9F-4458-44C3-ADCD-CF49188CA87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6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3A9F-4458-44C3-ADCD-CF49188CA87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92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3F1D-6EAC-4B8E-8F32-D17F98B40620}" type="datetime1">
              <a:rPr lang="it-IT" smtClean="0"/>
              <a:t>18/04/2017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Assemblea 10 aprile 2017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E86E38-F233-4FA9-9050-446C54A7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87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B0A8976-0CDC-49F4-A41F-4882019845DB}" type="datetime1">
              <a:rPr lang="it-IT" smtClean="0"/>
              <a:t>18/04/2017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E86E38-F233-4FA9-9050-446C54A7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55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E046F53-4260-4F92-B0D3-9CB5F5A2A64F}" type="datetime1">
              <a:rPr lang="it-IT" smtClean="0"/>
              <a:t>18/04/2017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E86E38-F233-4FA9-9050-446C54A761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81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76393D-E968-45FF-8266-85EA1BF5135C}" type="datetime1">
              <a:rPr lang="it-IT" smtClean="0"/>
              <a:t>18/04/2017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Assemblea 10 aprile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475317" cy="365125"/>
          </a:xfrm>
          <a:prstGeom prst="rect">
            <a:avLst/>
          </a:prstGeom>
        </p:spPr>
        <p:txBody>
          <a:bodyPr/>
          <a:lstStyle/>
          <a:p>
            <a:fld id="{1EE86E38-F233-4FA9-9050-446C54A761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605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21680F-68A7-413F-A356-A7540E5F4C09}" type="datetime1">
              <a:rPr lang="it-IT" smtClean="0"/>
              <a:t>18/04/2017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E86E38-F233-4FA9-9050-446C54A7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325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D33B5E-C0C7-4D6C-81AD-547540E1B754}" type="datetime1">
              <a:rPr lang="it-IT" smtClean="0"/>
              <a:t>18/04/2017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E86E38-F233-4FA9-9050-446C54A7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75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9B015C-215F-4C95-9571-DBD9E1E3D551}" type="datetime1">
              <a:rPr lang="it-IT" smtClean="0"/>
              <a:t>18/04/2017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E86E38-F233-4FA9-9050-446C54A7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64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66990D-E35E-43D9-8366-A64BF90F6D94}" type="datetime1">
              <a:rPr lang="it-IT" smtClean="0"/>
              <a:t>18/04/2017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Assemblea 10 aprile 2017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466850" cy="365125"/>
          </a:xfrm>
          <a:prstGeom prst="rect">
            <a:avLst/>
          </a:prstGeom>
        </p:spPr>
        <p:txBody>
          <a:bodyPr/>
          <a:lstStyle/>
          <a:p>
            <a:fld id="{1EE86E38-F233-4FA9-9050-446C54A7613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13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CB68D5-BEFE-437A-9C2D-784CB59953DD}" type="datetime1">
              <a:rPr lang="it-IT" smtClean="0"/>
              <a:t>18/04/2017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E86E38-F233-4FA9-9050-446C54A7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52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46B587E-9705-41EE-B65B-3FDADC21FE90}" type="datetime1">
              <a:rPr lang="it-IT" smtClean="0"/>
              <a:t>18/04/2017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E86E38-F233-4FA9-9050-446C54A7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92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97132C-3397-4158-8AB3-3DF3B38D81E0}" type="datetime1">
              <a:rPr lang="it-IT" smtClean="0"/>
              <a:t>18/04/2017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E86E38-F233-4FA9-9050-446C54A761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88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Assemblea 10 aprile 2017</a:t>
            </a:r>
            <a:endParaRPr lang="it-IT" dirty="0"/>
          </a:p>
        </p:txBody>
      </p:sp>
      <p:pic>
        <p:nvPicPr>
          <p:cNvPr id="7" name="Picture 8" descr="LOGO aequos con ombra mag 2010"/>
          <p:cNvPicPr>
            <a:picLocks noChangeAspect="1" noChangeArrowheads="1"/>
          </p:cNvPicPr>
          <p:nvPr userDrawn="1"/>
        </p:nvPicPr>
        <p:blipFill>
          <a:blip r:embed="rId13" cstate="print">
            <a:lum contrast="31000"/>
          </a:blip>
          <a:srcRect/>
          <a:stretch>
            <a:fillRect/>
          </a:stretch>
        </p:blipFill>
        <p:spPr bwMode="auto">
          <a:xfrm>
            <a:off x="7949141" y="5625949"/>
            <a:ext cx="1132418" cy="11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116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2307549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Cooperativa </a:t>
            </a:r>
            <a:r>
              <a:rPr lang="it-IT" b="1" dirty="0" smtClean="0"/>
              <a:t>Aequos</a:t>
            </a:r>
            <a:br>
              <a:rPr lang="it-IT" b="1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6700" b="1" dirty="0">
                <a:solidFill>
                  <a:srgbClr val="FF0000"/>
                </a:solidFill>
              </a:rPr>
              <a:t>ASSEMBLEA </a:t>
            </a:r>
            <a:r>
              <a:rPr lang="it-IT" sz="6700" b="1" dirty="0" smtClean="0">
                <a:solidFill>
                  <a:srgbClr val="FF0000"/>
                </a:solidFill>
              </a:rPr>
              <a:t>ANNUALE 2017</a:t>
            </a:r>
            <a:endParaRPr lang="it-IT" sz="67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5232847"/>
            <a:ext cx="6858000" cy="591623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10 aprile 2017 </a:t>
            </a:r>
          </a:p>
          <a:p>
            <a:r>
              <a:rPr lang="it-IT" dirty="0" smtClean="0"/>
              <a:t>Gerenzano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69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0720" y="498553"/>
            <a:ext cx="7886700" cy="1325563"/>
          </a:xfrm>
        </p:spPr>
        <p:txBody>
          <a:bodyPr/>
          <a:lstStyle/>
          <a:p>
            <a:r>
              <a:rPr lang="it-IT" dirty="0" smtClean="0"/>
              <a:t>Cosa abbiamo fatto 		(magazzino e logistica)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691" y="2464525"/>
            <a:ext cx="8634618" cy="41017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400" b="1" dirty="0" smtClean="0"/>
              <a:t>Magazzino</a:t>
            </a:r>
            <a:r>
              <a:rPr lang="it-IT" sz="2400" dirty="0" smtClean="0"/>
              <a:t> 	– implementazione attività per la sicurezza 				– piccole migliorie per gestione centri di smistamento</a:t>
            </a:r>
          </a:p>
          <a:p>
            <a:pPr>
              <a:lnSpc>
                <a:spcPct val="100000"/>
              </a:lnSpc>
            </a:pPr>
            <a:r>
              <a:rPr lang="it-IT" sz="2400" b="1" dirty="0"/>
              <a:t>Dipendenti</a:t>
            </a:r>
            <a:r>
              <a:rPr lang="it-IT" sz="2400" dirty="0"/>
              <a:t> – </a:t>
            </a:r>
            <a:r>
              <a:rPr lang="it-IT" sz="2400" dirty="0" smtClean="0"/>
              <a:t>2 contratti a tempo indeterminato part-time, 			4 </a:t>
            </a:r>
            <a:r>
              <a:rPr lang="it-IT" sz="2400" dirty="0" err="1" smtClean="0"/>
              <a:t>voucheristi</a:t>
            </a:r>
            <a:r>
              <a:rPr lang="it-IT" sz="2400" dirty="0" smtClean="0"/>
              <a:t> per un totale di 1007 h</a:t>
            </a:r>
            <a:endParaRPr lang="it-IT" sz="2400" dirty="0"/>
          </a:p>
          <a:p>
            <a:pPr>
              <a:lnSpc>
                <a:spcPct val="100000"/>
              </a:lnSpc>
            </a:pPr>
            <a:r>
              <a:rPr lang="it-IT" sz="2400" b="1" dirty="0" smtClean="0"/>
              <a:t>Logistica</a:t>
            </a:r>
            <a:r>
              <a:rPr lang="it-IT" sz="2400" dirty="0" smtClean="0"/>
              <a:t> </a:t>
            </a:r>
            <a:r>
              <a:rPr lang="it-IT" sz="2400" dirty="0"/>
              <a:t>– i trasporti dall’ortomercato sono </a:t>
            </a:r>
            <a:r>
              <a:rPr lang="it-IT" sz="2400" dirty="0" smtClean="0"/>
              <a:t>leggermente aumentati (2 viaggi a settimana) 						</a:t>
            </a:r>
            <a:r>
              <a:rPr lang="it-IT" sz="2400" b="1" i="1" dirty="0" smtClean="0"/>
              <a:t>Il magazzino è sfruttato al massimo dal giovedì al sabato 	per 11 centri di smistamento</a:t>
            </a:r>
            <a:r>
              <a:rPr lang="it-IT" sz="2400" dirty="0" smtClean="0"/>
              <a:t>	 					3 trasportatori per giro classico 					+ Domodossola e detersivi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99490"/>
            <a:ext cx="2256307" cy="16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384" y="280460"/>
            <a:ext cx="7886700" cy="733694"/>
          </a:xfrm>
        </p:spPr>
        <p:txBody>
          <a:bodyPr/>
          <a:lstStyle/>
          <a:p>
            <a:r>
              <a:rPr lang="it-IT" b="1" dirty="0" smtClean="0"/>
              <a:t>I dati del 2016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9714" y="1542875"/>
            <a:ext cx="8568269" cy="5315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/>
              <a:t>Siamo cresciuti ancora un po’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	</a:t>
            </a:r>
            <a:r>
              <a:rPr lang="it-IT" b="1" dirty="0" smtClean="0"/>
              <a:t>+ 10,2 % in fatturato </a:t>
            </a:r>
          </a:p>
          <a:p>
            <a:pPr marL="0" indent="0">
              <a:buNone/>
            </a:pPr>
            <a:r>
              <a:rPr lang="it-IT" b="1" dirty="0" smtClean="0"/>
              <a:t>	+ 7,0 % in peso</a:t>
            </a:r>
            <a:r>
              <a:rPr lang="it-IT" dirty="0" smtClean="0"/>
              <a:t>   						</a:t>
            </a:r>
            <a:r>
              <a:rPr lang="it-IT" sz="2600" b="1" dirty="0" smtClean="0">
                <a:solidFill>
                  <a:srgbClr val="FF0000"/>
                </a:solidFill>
              </a:rPr>
              <a:t>Prezzo medio senza IVA 1,98 €</a:t>
            </a:r>
            <a:r>
              <a:rPr lang="it-IT" sz="2600" b="1" dirty="0">
                <a:solidFill>
                  <a:srgbClr val="FF0000"/>
                </a:solidFill>
              </a:rPr>
              <a:t>/</a:t>
            </a:r>
            <a:r>
              <a:rPr lang="it-IT" sz="2600" b="1" dirty="0" smtClean="0">
                <a:solidFill>
                  <a:srgbClr val="FF0000"/>
                </a:solidFill>
              </a:rPr>
              <a:t>kg 					</a:t>
            </a:r>
            <a:r>
              <a:rPr lang="it-IT" sz="2600" b="1" dirty="0">
                <a:solidFill>
                  <a:srgbClr val="FF0000"/>
                </a:solidFill>
              </a:rPr>
              <a:t>	</a:t>
            </a:r>
            <a:r>
              <a:rPr lang="it-IT" sz="2600" b="1" dirty="0" smtClean="0">
                <a:solidFill>
                  <a:srgbClr val="FF0000"/>
                </a:solidFill>
              </a:rPr>
              <a:t>	</a:t>
            </a:r>
            <a:r>
              <a:rPr lang="it-IT" sz="2600" dirty="0" smtClean="0">
                <a:solidFill>
                  <a:srgbClr val="FF0000"/>
                </a:solidFill>
              </a:rPr>
              <a:t>(+ 2,1 </a:t>
            </a:r>
            <a:r>
              <a:rPr lang="it-IT" sz="2600" dirty="0">
                <a:solidFill>
                  <a:srgbClr val="FF0000"/>
                </a:solidFill>
              </a:rPr>
              <a:t>% sul </a:t>
            </a:r>
            <a:r>
              <a:rPr lang="it-IT" sz="2600" dirty="0" smtClean="0">
                <a:solidFill>
                  <a:srgbClr val="FF0000"/>
                </a:solidFill>
              </a:rPr>
              <a:t>2015) </a:t>
            </a:r>
          </a:p>
          <a:p>
            <a:pPr marL="0" indent="0">
              <a:buNone/>
            </a:pPr>
            <a:endParaRPr lang="it-IT" sz="1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600" b="1" u="sng" dirty="0" smtClean="0">
                <a:solidFill>
                  <a:srgbClr val="FF0000"/>
                </a:solidFill>
              </a:rPr>
              <a:t>Al produttore è andato l’84,5  % del fatturato </a:t>
            </a:r>
            <a:r>
              <a:rPr lang="it-IT" sz="2600" b="1" dirty="0" smtClean="0">
                <a:solidFill>
                  <a:srgbClr val="FF0000"/>
                </a:solidFill>
              </a:rPr>
              <a:t>       				   </a:t>
            </a:r>
            <a:r>
              <a:rPr lang="it-IT" sz="2600" dirty="0" smtClean="0">
                <a:solidFill>
                  <a:srgbClr val="FF0000"/>
                </a:solidFill>
              </a:rPr>
              <a:t>(85,7 % nel 2015 - 84,0 % nel 2014) </a:t>
            </a:r>
          </a:p>
          <a:p>
            <a:pPr marL="0" indent="0">
              <a:buNone/>
            </a:pPr>
            <a:endParaRPr lang="it-IT" sz="19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it-IT" b="1" dirty="0" smtClean="0"/>
              <a:t>Aumento di fatturato legato soprattutto 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Maggiori acquisti all’interno dei GAS (+8,2 % su 52 GAS)</a:t>
            </a:r>
            <a:endParaRPr lang="it-IT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 smtClean="0"/>
              <a:t>10 nuovi ingressi, che hanno contribuito per il 5,1 % del fatturato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it-IT" dirty="0" smtClean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90" y="169509"/>
            <a:ext cx="3002374" cy="22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701" y="141922"/>
            <a:ext cx="7878566" cy="994172"/>
          </a:xfrm>
        </p:spPr>
        <p:txBody>
          <a:bodyPr/>
          <a:lstStyle/>
          <a:p>
            <a:r>
              <a:rPr lang="it-IT" b="1" dirty="0" smtClean="0"/>
              <a:t>I partecipanti nel 2016 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4078" y="1882697"/>
            <a:ext cx="85125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 partecipanti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FF0000"/>
                </a:solidFill>
              </a:rPr>
              <a:t>46 GAS (36 APS - 31 </a:t>
            </a:r>
            <a:r>
              <a:rPr lang="it-IT" sz="2800" b="1" dirty="0">
                <a:solidFill>
                  <a:srgbClr val="FF0000"/>
                </a:solidFill>
              </a:rPr>
              <a:t>soci)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5 cooperative sociali (1 socio)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11 associazioni	</a:t>
            </a:r>
          </a:p>
          <a:p>
            <a:endParaRPr lang="it-IT" sz="1200" dirty="0" smtClean="0">
              <a:solidFill>
                <a:srgbClr val="FF0000"/>
              </a:solidFill>
            </a:endParaRPr>
          </a:p>
          <a:p>
            <a:endParaRPr lang="it-IT" sz="1200" dirty="0">
              <a:solidFill>
                <a:srgbClr val="FF0000"/>
              </a:solidFill>
            </a:endParaRPr>
          </a:p>
          <a:p>
            <a:endParaRPr lang="it-IT" sz="1200" dirty="0">
              <a:solidFill>
                <a:srgbClr val="FF0000"/>
              </a:solidFill>
            </a:endParaRPr>
          </a:p>
          <a:p>
            <a:r>
              <a:rPr lang="it-IT" sz="2800" b="1" dirty="0" smtClean="0">
                <a:solidFill>
                  <a:srgbClr val="FF0000"/>
                </a:solidFill>
              </a:rPr>
              <a:t>Associati nel 2016: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i="1" dirty="0" smtClean="0"/>
              <a:t>GASINISTI</a:t>
            </a:r>
            <a:endParaRPr lang="it-IT" sz="2800" b="1" i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2800" b="1" i="1" dirty="0"/>
          </a:p>
          <a:p>
            <a:endParaRPr lang="it-IT" sz="1200" b="1" i="1" dirty="0" smtClean="0">
              <a:solidFill>
                <a:srgbClr val="FF0000"/>
              </a:solidFill>
            </a:endParaRPr>
          </a:p>
          <a:p>
            <a:endParaRPr lang="it-IT" sz="2800" b="1" i="1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817" y="2073997"/>
            <a:ext cx="3641779" cy="24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37633"/>
            <a:ext cx="7886700" cy="421859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Il fatturato settimanale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6E38-F233-4FA9-9050-446C54A7613C}" type="slidenum">
              <a:rPr lang="it-IT" smtClean="0"/>
              <a:t>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10" y="1194345"/>
            <a:ext cx="8547858" cy="55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140" y="498030"/>
            <a:ext cx="7886700" cy="749681"/>
          </a:xfrm>
        </p:spPr>
        <p:txBody>
          <a:bodyPr/>
          <a:lstStyle/>
          <a:p>
            <a:pPr algn="ctr"/>
            <a:r>
              <a:rPr lang="it-IT" dirty="0" smtClean="0"/>
              <a:t>7 anni di Aequos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65" y="1706880"/>
            <a:ext cx="8891450" cy="50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9681"/>
          </a:xfrm>
        </p:spPr>
        <p:txBody>
          <a:bodyPr/>
          <a:lstStyle/>
          <a:p>
            <a:r>
              <a:rPr lang="it-IT" dirty="0" smtClean="0"/>
              <a:t>Andamenti in 7 anni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6E38-F233-4FA9-9050-446C54A7613C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92" y="1076504"/>
            <a:ext cx="8631162" cy="564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9" y="955532"/>
            <a:ext cx="8925715" cy="583761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2388" y="102156"/>
            <a:ext cx="8754036" cy="89795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Crescita fatturato nei GAS nel 2016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28307" y="1657307"/>
            <a:ext cx="5795683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62 GAS e cooperative partecipanti (+8,8 %)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1.204.000 € (+10,2 %)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sul 2015</a:t>
            </a:r>
          </a:p>
          <a:p>
            <a:endParaRPr lang="it-IT" sz="12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+8,2% per i 52 presenti anche nel 2015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1077103"/>
            <a:ext cx="8727123" cy="57077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306" y="185244"/>
            <a:ext cx="8713694" cy="789117"/>
          </a:xfrm>
        </p:spPr>
        <p:txBody>
          <a:bodyPr>
            <a:normAutofit/>
          </a:bodyPr>
          <a:lstStyle/>
          <a:p>
            <a:r>
              <a:rPr lang="it-IT" dirty="0" smtClean="0"/>
              <a:t>Differenze fatturato (sul 2015)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84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031537"/>
            <a:ext cx="8796792" cy="575329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306" y="185244"/>
            <a:ext cx="7050357" cy="789117"/>
          </a:xfrm>
        </p:spPr>
        <p:txBody>
          <a:bodyPr>
            <a:normAutofit/>
          </a:bodyPr>
          <a:lstStyle/>
          <a:p>
            <a:r>
              <a:rPr lang="it-IT" dirty="0" smtClean="0"/>
              <a:t>Differenze fatturato (sul 2015)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0809" y="3700088"/>
            <a:ext cx="8090263" cy="284693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 primi 13 (12) GAS contribuiscono per il 50 % del fatturato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…e gli altri 49 GAS più piccoli contribuiscono per l’altro 50 % del fatturato</a:t>
            </a:r>
          </a:p>
          <a:p>
            <a:r>
              <a:rPr lang="it-IT" sz="2400" i="1" dirty="0" smtClean="0">
                <a:solidFill>
                  <a:srgbClr val="FF0000"/>
                </a:solidFill>
              </a:rPr>
              <a:t>diminuiscono</a:t>
            </a:r>
            <a:r>
              <a:rPr lang="it-IT" sz="2400" i="1" dirty="0">
                <a:solidFill>
                  <a:srgbClr val="FF0000"/>
                </a:solidFill>
              </a:rPr>
              <a:t>	</a:t>
            </a:r>
            <a:r>
              <a:rPr lang="it-IT" sz="2400" i="1" dirty="0" smtClean="0">
                <a:solidFill>
                  <a:srgbClr val="FF0000"/>
                </a:solidFill>
              </a:rPr>
              <a:t>in 18 partecipanti (19)</a:t>
            </a:r>
            <a:endParaRPr lang="it-IT" sz="2400" i="1" dirty="0">
              <a:solidFill>
                <a:srgbClr val="FF0000"/>
              </a:solidFill>
            </a:endParaRPr>
          </a:p>
          <a:p>
            <a:r>
              <a:rPr lang="it-IT" sz="2400" i="1" dirty="0">
                <a:solidFill>
                  <a:srgbClr val="FF0000"/>
                </a:solidFill>
              </a:rPr>
              <a:t>aumentano	</a:t>
            </a:r>
            <a:r>
              <a:rPr lang="it-IT" sz="2400" i="1" dirty="0" smtClean="0">
                <a:solidFill>
                  <a:srgbClr val="FF0000"/>
                </a:solidFill>
              </a:rPr>
              <a:t>in 34 partecipanti (34)</a:t>
            </a:r>
            <a:endParaRPr lang="it-IT" sz="2400" i="1" dirty="0">
              <a:solidFill>
                <a:srgbClr val="FF0000"/>
              </a:solidFill>
            </a:endParaRPr>
          </a:p>
          <a:p>
            <a:endParaRPr lang="it-IT" sz="1100" b="1" dirty="0">
              <a:solidFill>
                <a:srgbClr val="FF0000"/>
              </a:solidFill>
            </a:endParaRPr>
          </a:p>
          <a:p>
            <a:r>
              <a:rPr lang="it-IT" sz="2400" b="1" dirty="0">
                <a:solidFill>
                  <a:srgbClr val="FF0000"/>
                </a:solidFill>
              </a:rPr>
              <a:t>nei primi 25 </a:t>
            </a:r>
            <a:r>
              <a:rPr lang="it-IT" sz="2400" b="1" dirty="0" smtClean="0">
                <a:solidFill>
                  <a:srgbClr val="FF0000"/>
                </a:solidFill>
              </a:rPr>
              <a:t>GAS	diminuiscono in 5 (5)</a:t>
            </a:r>
            <a:r>
              <a:rPr lang="it-IT" sz="1200" b="1" dirty="0">
                <a:solidFill>
                  <a:srgbClr val="FF0000"/>
                </a:solidFill>
              </a:rPr>
              <a:t>	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negli ultimi 25 </a:t>
            </a:r>
            <a:r>
              <a:rPr lang="it-IT" sz="2400" b="1" dirty="0" smtClean="0">
                <a:solidFill>
                  <a:srgbClr val="FF0000"/>
                </a:solidFill>
              </a:rPr>
              <a:t>GAS 	diminuiscono </a:t>
            </a:r>
            <a:r>
              <a:rPr lang="it-IT" sz="2400" b="1" dirty="0">
                <a:solidFill>
                  <a:srgbClr val="FF0000"/>
                </a:solidFill>
              </a:rPr>
              <a:t>in </a:t>
            </a:r>
            <a:r>
              <a:rPr lang="it-IT" sz="2400" b="1" dirty="0" smtClean="0">
                <a:solidFill>
                  <a:srgbClr val="FF0000"/>
                </a:solidFill>
              </a:rPr>
              <a:t>12 (11)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c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61974"/>
              </p:ext>
            </p:extLst>
          </p:nvPr>
        </p:nvGraphicFramePr>
        <p:xfrm>
          <a:off x="141316" y="989215"/>
          <a:ext cx="8902931" cy="581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8" y="104623"/>
            <a:ext cx="8227483" cy="705421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Variazioni per centro di smistamento </a:t>
            </a:r>
            <a:br>
              <a:rPr lang="it-IT" sz="4000" dirty="0" smtClean="0"/>
            </a:br>
            <a:r>
              <a:rPr lang="it-IT" sz="1800" dirty="0" smtClean="0"/>
              <a:t>(sono calcolati sui GAS afferenti ai diversi centri nel 2016)</a:t>
            </a:r>
            <a:endParaRPr lang="it-IT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25881" y="3923531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+25%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07592" y="3619662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+3%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37883" y="1234909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+11%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60562" y="2758162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+3%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854276" y="3689916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+8%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690267" y="3923531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+67%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600960" y="3374417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+10%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279294" y="3791483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+5%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95152" y="3976149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+117%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213683" y="3320584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+16%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822040" y="3797582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+3%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97" y="206152"/>
            <a:ext cx="7886700" cy="897586"/>
          </a:xfrm>
        </p:spPr>
        <p:txBody>
          <a:bodyPr/>
          <a:lstStyle/>
          <a:p>
            <a:r>
              <a:rPr lang="it-IT" dirty="0" smtClean="0"/>
              <a:t>Anche per il 7° anno GRAZIE...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496" y="1103737"/>
            <a:ext cx="8642999" cy="54549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A tutti i GASISTI della cooperativa, «</a:t>
            </a:r>
            <a:r>
              <a:rPr lang="it-IT" sz="2000" dirty="0" err="1" smtClean="0"/>
              <a:t>autoproduttori</a:t>
            </a:r>
            <a:r>
              <a:rPr lang="it-IT" sz="2000" dirty="0" smtClean="0"/>
              <a:t>»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Ai partecipanti attivi ai Tavoli di Lavoro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Agli </a:t>
            </a:r>
            <a:r>
              <a:rPr lang="it-IT" sz="2000" dirty="0" err="1" smtClean="0"/>
              <a:t>sbancalatori</a:t>
            </a:r>
            <a:r>
              <a:rPr lang="it-IT" sz="2000" dirty="0" smtClean="0"/>
              <a:t> del venerdì (senior e junior)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Ai nostri «camionisti» Emanuele, Edgard Garcia, Cesare</a:t>
            </a:r>
            <a:r>
              <a:rPr lang="it-IT" sz="2000" smtClean="0"/>
              <a:t>, Marzio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smtClean="0"/>
              <a:t>Ai </a:t>
            </a:r>
            <a:r>
              <a:rPr lang="it-IT" sz="2000" dirty="0" smtClean="0"/>
              <a:t>nostri dipendenti e collaboratori Joel, Giacomo, Natalia, Lucia, Ida, Andrea, Gabriel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b="1" dirty="0" smtClean="0">
                <a:solidFill>
                  <a:srgbClr val="FF0000"/>
                </a:solidFill>
              </a:rPr>
              <a:t>E a tutti, proprio tutti</a:t>
            </a:r>
            <a:r>
              <a:rPr lang="it-IT" sz="2000" dirty="0" smtClean="0"/>
              <a:t>……..perché quello </a:t>
            </a:r>
            <a:r>
              <a:rPr lang="it-IT" sz="2000" dirty="0"/>
              <a:t>che finora </a:t>
            </a:r>
            <a:r>
              <a:rPr lang="it-IT" sz="2000" dirty="0" smtClean="0"/>
              <a:t>è stato fatto è merito del </a:t>
            </a:r>
            <a:r>
              <a:rPr lang="it-IT" sz="2000" dirty="0"/>
              <a:t>contributo di tutti, anche </a:t>
            </a:r>
            <a:r>
              <a:rPr lang="it-IT" sz="2000" dirty="0" smtClean="0"/>
              <a:t>di chi </a:t>
            </a:r>
            <a:r>
              <a:rPr lang="it-IT" sz="2000" dirty="0"/>
              <a:t>riesce a dare poco </a:t>
            </a:r>
            <a:r>
              <a:rPr lang="it-IT" sz="2000" dirty="0" smtClean="0"/>
              <a:t>tempo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t-IT" sz="20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FF0000"/>
                </a:solidFill>
              </a:rPr>
              <a:t>			</a:t>
            </a:r>
            <a:r>
              <a:rPr lang="it-IT" sz="2400" b="1" dirty="0" smtClean="0">
                <a:solidFill>
                  <a:srgbClr val="FF0000"/>
                </a:solidFill>
              </a:rPr>
              <a:t>Il contributo di ciascuno è importantissimo!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			</a:t>
            </a:r>
            <a:r>
              <a:rPr lang="it-IT" b="1" dirty="0" smtClean="0">
                <a:solidFill>
                  <a:srgbClr val="FF0000"/>
                </a:solidFill>
              </a:rPr>
              <a:t>E lo chiediamo a tutti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6" r="17346" b="14238"/>
          <a:stretch/>
        </p:blipFill>
        <p:spPr>
          <a:xfrm>
            <a:off x="7351608" y="693831"/>
            <a:ext cx="1704888" cy="18577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8" y="4761739"/>
            <a:ext cx="2969738" cy="19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41069"/>
            <a:ext cx="7886700" cy="46551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Variazioni per tipo di utente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10 aprile 2017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6E38-F233-4FA9-9050-446C54A7613C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" y="889462"/>
            <a:ext cx="8902932" cy="590368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11830" y="964277"/>
            <a:ext cx="17706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Soci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78%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sz="2800" b="1" dirty="0" smtClean="0">
                <a:solidFill>
                  <a:srgbClr val="FF0000"/>
                </a:solidFill>
              </a:rPr>
              <a:t>79%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sz="2800" b="1" dirty="0" smtClean="0">
                <a:solidFill>
                  <a:srgbClr val="FF0000"/>
                </a:solidFill>
              </a:rPr>
              <a:t>81%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83" y="133354"/>
            <a:ext cx="7886700" cy="849163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I nostri produttori nel 2016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29001" y="6356351"/>
            <a:ext cx="591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" y="867314"/>
            <a:ext cx="8945237" cy="585038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937759" y="3192340"/>
            <a:ext cx="4081550" cy="136960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64 produttori (61 nel 2015)</a:t>
            </a:r>
          </a:p>
          <a:p>
            <a:endParaRPr lang="it-IT" sz="1100" b="1" dirty="0">
              <a:solidFill>
                <a:srgbClr val="FF0000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50 % del fatturato ai primi 9</a:t>
            </a:r>
            <a:endParaRPr lang="it-IT" sz="1200" b="1" dirty="0">
              <a:solidFill>
                <a:srgbClr val="FF0000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50 % del fatturato agli altri 55</a:t>
            </a:r>
          </a:p>
        </p:txBody>
      </p:sp>
    </p:spTree>
    <p:extLst>
      <p:ext uri="{BB962C8B-B14F-4D97-AF65-F5344CB8AC3E}">
        <p14:creationId xmlns:p14="http://schemas.microsoft.com/office/powerpoint/2010/main" val="15736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" y="892660"/>
            <a:ext cx="8991727" cy="588078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204" y="0"/>
            <a:ext cx="8489592" cy="824459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Distribuzione categorie per peso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136" y="3607723"/>
            <a:ext cx="16459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Frutta e ortaggi 72 %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28670" y="971781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detersivi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46780" y="1341113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farine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12722" y="4394580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Frutta secca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62073" y="1447462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uova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59306" y="1662181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succhi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" y="933290"/>
            <a:ext cx="9024978" cy="590253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204" y="0"/>
            <a:ext cx="8489592" cy="824459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Distribuzione categorie per fatturato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136" y="3607723"/>
            <a:ext cx="16459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Frutta e ortaggi 59 %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871425" y="1230042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detersivi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29660" y="1445364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farine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33057" y="4486020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Frutta secca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67124" y="1512939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uova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76179" y="1710445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succhi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3313"/>
          </a:xfrm>
        </p:spPr>
        <p:txBody>
          <a:bodyPr>
            <a:normAutofit/>
          </a:bodyPr>
          <a:lstStyle/>
          <a:p>
            <a:r>
              <a:rPr lang="it-IT" dirty="0"/>
              <a:t>T</a:t>
            </a:r>
            <a:r>
              <a:rPr lang="it-IT" dirty="0" smtClean="0"/>
              <a:t>ipologie di frutta 2016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6E38-F233-4FA9-9050-446C54A7613C}" type="slidenum">
              <a:rPr lang="it-IT" smtClean="0"/>
              <a:t>24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2" y="881149"/>
            <a:ext cx="9026737" cy="590368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47651" y="1107150"/>
            <a:ext cx="443068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Arance, banane, mele, frutta secca = 52 % fatturato frutta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23" y="984411"/>
            <a:ext cx="8815486" cy="576552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823" y="365127"/>
            <a:ext cx="8769245" cy="51929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Prezzo medio delle tipologie di frutta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60344" y="1293597"/>
            <a:ext cx="160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1,73 €/kg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60343" y="1773521"/>
            <a:ext cx="149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1,80 €/kg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60343" y="2285182"/>
            <a:ext cx="160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1,89 €/kg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872" y="365127"/>
            <a:ext cx="8320478" cy="534284"/>
          </a:xfrm>
        </p:spPr>
        <p:txBody>
          <a:bodyPr>
            <a:normAutofit fontScale="90000"/>
          </a:bodyPr>
          <a:lstStyle/>
          <a:p>
            <a:r>
              <a:rPr lang="it-IT" dirty="0"/>
              <a:t>T</a:t>
            </a:r>
            <a:r>
              <a:rPr lang="it-IT" dirty="0" smtClean="0"/>
              <a:t>ipologie </a:t>
            </a:r>
            <a:r>
              <a:rPr lang="it-IT" dirty="0"/>
              <a:t>di </a:t>
            </a:r>
            <a:r>
              <a:rPr lang="it-IT" dirty="0" smtClean="0"/>
              <a:t>ortaggi 2016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11 aprile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6E38-F233-4FA9-9050-446C54A7613C}" type="slidenum">
              <a:rPr lang="it-IT" smtClean="0"/>
              <a:t>26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7" y="899410"/>
            <a:ext cx="9009002" cy="589208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47651" y="1107150"/>
            <a:ext cx="55102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Carote, finocchi, patate, pomodori, zucchine = 32 % fatturato ortaggi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4" y="974360"/>
            <a:ext cx="8858796" cy="579384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872" y="185244"/>
            <a:ext cx="8949128" cy="789117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Prezzo medio delle tipologie di ortaggi</a:t>
            </a:r>
            <a:endParaRPr lang="it-IT" sz="4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49871" y="1301812"/>
            <a:ext cx="160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1,48 €/kg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9868" y="1903450"/>
            <a:ext cx="160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1,45 €/kg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49869" y="2505088"/>
            <a:ext cx="160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1,53 €/kg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531281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Altri </a:t>
            </a:r>
            <a:r>
              <a:rPr lang="it-IT" dirty="0"/>
              <a:t>ordini </a:t>
            </a:r>
            <a:r>
              <a:rPr lang="it-IT" dirty="0" smtClean="0"/>
              <a:t>promossi da Aequos e fatturati direttamente ai GAS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8912" y="2153059"/>
            <a:ext cx="7886700" cy="4351338"/>
          </a:xfrm>
        </p:spPr>
        <p:txBody>
          <a:bodyPr/>
          <a:lstStyle/>
          <a:p>
            <a:r>
              <a:rPr lang="it-IT" dirty="0" err="1" smtClean="0"/>
              <a:t>FreedHome</a:t>
            </a:r>
            <a:r>
              <a:rPr lang="it-IT" dirty="0" smtClean="0"/>
              <a:t> + Sale + Saponi	11.170 €</a:t>
            </a:r>
          </a:p>
          <a:p>
            <a:r>
              <a:rPr lang="it-IT" dirty="0" smtClean="0"/>
              <a:t>Intimo e tessile			</a:t>
            </a:r>
            <a:r>
              <a:rPr lang="it-IT" dirty="0" err="1" smtClean="0"/>
              <a:t>n.d.</a:t>
            </a:r>
            <a:endParaRPr lang="it-IT" dirty="0" smtClean="0"/>
          </a:p>
          <a:p>
            <a:r>
              <a:rPr lang="it-IT" dirty="0" smtClean="0"/>
              <a:t>Pane 				16.265 €</a:t>
            </a:r>
          </a:p>
          <a:p>
            <a:r>
              <a:rPr lang="it-IT" dirty="0" smtClean="0"/>
              <a:t>Carta			   	2.690 €</a:t>
            </a:r>
          </a:p>
          <a:p>
            <a:endParaRPr lang="it-IT" dirty="0"/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43" y="4193520"/>
            <a:ext cx="4522124" cy="24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10869"/>
            <a:ext cx="7886700" cy="1057087"/>
          </a:xfrm>
        </p:spPr>
        <p:txBody>
          <a:bodyPr/>
          <a:lstStyle/>
          <a:p>
            <a:r>
              <a:rPr lang="it-IT" dirty="0" smtClean="0"/>
              <a:t>Ordine del giorno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6261" y="1422213"/>
            <a:ext cx="8609479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Relazione del Consiglio di Amministrazione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sulle attività svolte nell’anno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/>
              <a:t>Deliberazioni </a:t>
            </a:r>
            <a:r>
              <a:rPr lang="it-IT" sz="2200" b="1" dirty="0"/>
              <a:t>in merito all’ammontare dei ristorni </a:t>
            </a:r>
            <a:r>
              <a:rPr lang="it-IT" sz="2200" dirty="0"/>
              <a:t>derivanti dall’avanzo dell’esercizio 2016 da erogare ai </a:t>
            </a:r>
            <a:r>
              <a:rPr lang="it-IT" sz="2200" dirty="0" smtClean="0"/>
              <a:t>soci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/>
              <a:t>Presentazione </a:t>
            </a:r>
            <a:r>
              <a:rPr lang="it-IT" sz="2200" b="1" dirty="0"/>
              <a:t>del bilancio consuntivo </a:t>
            </a:r>
            <a:r>
              <a:rPr lang="it-IT" sz="2200" dirty="0"/>
              <a:t>della Cooperativa al 31 </a:t>
            </a:r>
            <a:r>
              <a:rPr lang="it-IT" sz="2200" dirty="0" smtClean="0"/>
              <a:t>/12/2016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Relazione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Consiglio di Amministrazione sulle attività previste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per 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Sostituzione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di un consigliere dimissionario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: deliberazioni inerenti e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conseguenti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Determinazione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 compenso degli amministratori per l’esercizio in corso: gratuità degli incarichi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Presentazione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bilancio preventivo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della Cooperativa per 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Ratifica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dei nuovi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soci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Varie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ed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eventuali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10869"/>
            <a:ext cx="7886700" cy="1057087"/>
          </a:xfrm>
        </p:spPr>
        <p:txBody>
          <a:bodyPr/>
          <a:lstStyle/>
          <a:p>
            <a:r>
              <a:rPr lang="it-IT" dirty="0" smtClean="0"/>
              <a:t>Ordine del giorno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6261" y="1422213"/>
            <a:ext cx="8609479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/>
              <a:t>Relazione del Consiglio di Amministrazione </a:t>
            </a:r>
            <a:r>
              <a:rPr lang="it-IT" sz="2200" dirty="0"/>
              <a:t>sulle attività svolte nell’anno </a:t>
            </a:r>
            <a:r>
              <a:rPr lang="it-IT" sz="2200" dirty="0" smtClean="0"/>
              <a:t>2016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/>
              <a:t>Deliberazioni </a:t>
            </a:r>
            <a:r>
              <a:rPr lang="it-IT" sz="2200" b="1" dirty="0"/>
              <a:t>in merito all’ammontare dei ristorni </a:t>
            </a:r>
            <a:r>
              <a:rPr lang="it-IT" sz="2200" dirty="0"/>
              <a:t>derivanti dall’avanzo dell’esercizio 2016 da erogare ai </a:t>
            </a:r>
            <a:r>
              <a:rPr lang="it-IT" sz="2200" dirty="0" smtClean="0"/>
              <a:t>soci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/>
              <a:t>Presentazione </a:t>
            </a:r>
            <a:r>
              <a:rPr lang="it-IT" sz="2200" b="1" dirty="0"/>
              <a:t>del bilancio consuntivo </a:t>
            </a:r>
            <a:r>
              <a:rPr lang="it-IT" sz="2200" dirty="0"/>
              <a:t>della Cooperativa al 31 </a:t>
            </a:r>
            <a:r>
              <a:rPr lang="it-IT" sz="2200" dirty="0" smtClean="0"/>
              <a:t>/12/2016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/>
              <a:t>Relazione </a:t>
            </a:r>
            <a:r>
              <a:rPr lang="it-IT" sz="2200" b="1" dirty="0"/>
              <a:t>del Consiglio di Amministrazione sulle attività previste </a:t>
            </a:r>
            <a:r>
              <a:rPr lang="it-IT" sz="2200" dirty="0"/>
              <a:t>per l’anno </a:t>
            </a:r>
            <a:r>
              <a:rPr lang="it-IT" sz="2200" dirty="0" smtClean="0"/>
              <a:t>2017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/>
              <a:t>Sostituzione </a:t>
            </a:r>
            <a:r>
              <a:rPr lang="it-IT" sz="2200" b="1" dirty="0"/>
              <a:t>di un consigliere dimissionario</a:t>
            </a:r>
            <a:r>
              <a:rPr lang="it-IT" sz="2200" dirty="0"/>
              <a:t>: deliberazioni inerenti e </a:t>
            </a:r>
            <a:r>
              <a:rPr lang="it-IT" sz="2200" dirty="0" smtClean="0"/>
              <a:t>conseguenti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/>
              <a:t>Determinazione </a:t>
            </a:r>
            <a:r>
              <a:rPr lang="it-IT" sz="2200" dirty="0"/>
              <a:t>del compenso degli amministratori per l’esercizio in corso: gratuità degli incarichi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/>
              <a:t>Presentazione </a:t>
            </a:r>
            <a:r>
              <a:rPr lang="it-IT" sz="2200" b="1" dirty="0"/>
              <a:t>del bilancio preventivo </a:t>
            </a:r>
            <a:r>
              <a:rPr lang="it-IT" sz="2200" dirty="0"/>
              <a:t>della Cooperativa per l’anno </a:t>
            </a:r>
            <a:r>
              <a:rPr lang="it-IT" sz="2200" dirty="0" smtClean="0"/>
              <a:t>2017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/>
              <a:t>Ratifica </a:t>
            </a:r>
            <a:r>
              <a:rPr lang="it-IT" sz="2200" dirty="0"/>
              <a:t>dei nuovi </a:t>
            </a:r>
            <a:r>
              <a:rPr lang="it-IT" sz="2200" dirty="0" smtClean="0"/>
              <a:t>soci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/>
              <a:t>Varie </a:t>
            </a:r>
            <a:r>
              <a:rPr lang="it-IT" sz="2200" dirty="0"/>
              <a:t>ed </a:t>
            </a:r>
            <a:r>
              <a:rPr lang="it-IT" sz="2200" dirty="0" smtClean="0"/>
              <a:t>eventuali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710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4595" y="344307"/>
            <a:ext cx="4767590" cy="516051"/>
          </a:xfrm>
        </p:spPr>
        <p:txBody>
          <a:bodyPr>
            <a:noAutofit/>
          </a:bodyPr>
          <a:lstStyle/>
          <a:p>
            <a:r>
              <a:rPr lang="it-IT" dirty="0" smtClean="0"/>
              <a:t>Bilancio 2016 - 1/2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8" y="1392200"/>
            <a:ext cx="8916800" cy="45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7841" y="142601"/>
            <a:ext cx="4951238" cy="516051"/>
          </a:xfrm>
        </p:spPr>
        <p:txBody>
          <a:bodyPr>
            <a:noAutofit/>
          </a:bodyPr>
          <a:lstStyle/>
          <a:p>
            <a:r>
              <a:rPr lang="it-IT" dirty="0" smtClean="0"/>
              <a:t>Bilancio 2016 – 2/2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b="86927"/>
          <a:stretch/>
        </p:blipFill>
        <p:spPr>
          <a:xfrm>
            <a:off x="339247" y="850278"/>
            <a:ext cx="8328503" cy="5553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47" y="1405594"/>
            <a:ext cx="8328503" cy="52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9745" y="400479"/>
            <a:ext cx="2444084" cy="2356267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Ristorno ai soci 2016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928" y="100248"/>
            <a:ext cx="4185231" cy="66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10869"/>
            <a:ext cx="7886700" cy="1057087"/>
          </a:xfrm>
        </p:spPr>
        <p:txBody>
          <a:bodyPr/>
          <a:lstStyle/>
          <a:p>
            <a:r>
              <a:rPr lang="it-IT" dirty="0" smtClean="0"/>
              <a:t>Ordine del giorno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6261" y="1422213"/>
            <a:ext cx="8609479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Relazione del Consiglio di Amministrazione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sulle attività svolte nell’anno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Deliberazioni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in merito all’ammontare dei ristorni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derivanti dall’avanzo dell’esercizio 2016 da erogare ai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soci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Presentazione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bilancio consuntivo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della Cooperativa al 31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/12/2016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/>
              <a:t>Relazione </a:t>
            </a:r>
            <a:r>
              <a:rPr lang="it-IT" sz="2200" b="1" dirty="0"/>
              <a:t>del Consiglio di Amministrazione sulle attività previste </a:t>
            </a:r>
            <a:r>
              <a:rPr lang="it-IT" sz="2200" dirty="0"/>
              <a:t>per l’anno </a:t>
            </a:r>
            <a:r>
              <a:rPr lang="it-IT" sz="2200" dirty="0" smtClean="0"/>
              <a:t>2017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Sostituzione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di un consigliere dimissionario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: deliberazioni inerenti e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conseguenti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Determinazione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 compenso degli amministratori per l’esercizio in corso: gratuità degli incarichi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Presentazione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bilancio preventivo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della Cooperativa per 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Ratifica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dei nuovi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soci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Varie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ed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eventuali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4686"/>
            <a:ext cx="7886700" cy="994172"/>
          </a:xfrm>
        </p:spPr>
        <p:txBody>
          <a:bodyPr/>
          <a:lstStyle/>
          <a:p>
            <a:r>
              <a:rPr lang="it-IT" dirty="0" smtClean="0"/>
              <a:t>Cosa vogliamo fare nel 2017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358536"/>
            <a:ext cx="8699863" cy="5068389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Migliorare </a:t>
            </a:r>
            <a:r>
              <a:rPr lang="it-IT" sz="2400" b="1" dirty="0">
                <a:solidFill>
                  <a:srgbClr val="FF0000"/>
                </a:solidFill>
              </a:rPr>
              <a:t>la qualità delle relazioni con e tra i GAS della </a:t>
            </a:r>
            <a:r>
              <a:rPr lang="it-IT" sz="2400" b="1" dirty="0" smtClean="0">
                <a:solidFill>
                  <a:srgbClr val="FF0000"/>
                </a:solidFill>
              </a:rPr>
              <a:t>cooperativa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	Incontro </a:t>
            </a:r>
            <a:r>
              <a:rPr lang="it-IT" sz="2400" dirty="0">
                <a:solidFill>
                  <a:srgbClr val="FF0000"/>
                </a:solidFill>
              </a:rPr>
              <a:t>con </a:t>
            </a:r>
            <a:r>
              <a:rPr lang="it-IT" sz="2400" dirty="0" smtClean="0">
                <a:solidFill>
                  <a:srgbClr val="FF0000"/>
                </a:solidFill>
              </a:rPr>
              <a:t>«tutti» i GAS della cooperativa </a:t>
            </a:r>
          </a:p>
          <a:p>
            <a:pPr marL="0" indent="0">
              <a:buNone/>
            </a:pPr>
            <a:r>
              <a:rPr lang="it-IT" sz="2200" dirty="0">
                <a:solidFill>
                  <a:srgbClr val="FF0000"/>
                </a:solidFill>
              </a:rPr>
              <a:t>	</a:t>
            </a:r>
            <a:r>
              <a:rPr lang="it-IT" sz="2200" dirty="0" smtClean="0">
                <a:solidFill>
                  <a:srgbClr val="FF0000"/>
                </a:solidFill>
              </a:rPr>
              <a:t>dobbiamo incontrare tutti, coinvolgere, spiegare l’importanza di 	</a:t>
            </a:r>
            <a:r>
              <a:rPr lang="it-IT" sz="2200" b="1" dirty="0" smtClean="0">
                <a:solidFill>
                  <a:srgbClr val="FF0000"/>
                </a:solidFill>
              </a:rPr>
              <a:t>essere soci</a:t>
            </a:r>
            <a:r>
              <a:rPr lang="it-IT" sz="2200" dirty="0" smtClean="0">
                <a:solidFill>
                  <a:srgbClr val="FF0000"/>
                </a:solidFill>
              </a:rPr>
              <a:t> e della </a:t>
            </a:r>
            <a:r>
              <a:rPr lang="it-IT" sz="2200" b="1" dirty="0" smtClean="0">
                <a:solidFill>
                  <a:srgbClr val="FF0000"/>
                </a:solidFill>
              </a:rPr>
              <a:t>partecipazione attiva </a:t>
            </a:r>
            <a:r>
              <a:rPr lang="it-IT" sz="2200" dirty="0" smtClean="0">
                <a:solidFill>
                  <a:srgbClr val="FF0000"/>
                </a:solidFill>
              </a:rPr>
              <a:t>del nostro progetto</a:t>
            </a:r>
            <a:endParaRPr lang="it-IT" sz="2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2200" i="1" dirty="0" smtClean="0"/>
          </a:p>
          <a:p>
            <a:r>
              <a:rPr lang="it-IT" sz="2200" b="1" dirty="0" smtClean="0"/>
              <a:t>Favorire la partecipazione ai Tavoli </a:t>
            </a:r>
            <a:r>
              <a:rPr lang="it-IT" sz="2200" b="1" dirty="0"/>
              <a:t>di </a:t>
            </a:r>
            <a:r>
              <a:rPr lang="it-IT" sz="2200" b="1" dirty="0" smtClean="0"/>
              <a:t>Lavoro</a:t>
            </a:r>
            <a:endParaRPr lang="it-IT" sz="2200" dirty="0" smtClean="0"/>
          </a:p>
          <a:p>
            <a:r>
              <a:rPr lang="it-IT" sz="2200" b="1" dirty="0" smtClean="0"/>
              <a:t>Particolare attenzione al Tavolo Cultura e Formazione per nuove iniziative</a:t>
            </a:r>
            <a:endParaRPr lang="it-IT" sz="2200" b="1" dirty="0"/>
          </a:p>
          <a:p>
            <a:r>
              <a:rPr lang="it-IT" sz="2200" dirty="0" smtClean="0"/>
              <a:t>Sito Aequos e pagina </a:t>
            </a:r>
            <a:r>
              <a:rPr lang="it-IT" sz="2200" dirty="0" err="1"/>
              <a:t>Facebook</a:t>
            </a:r>
            <a:r>
              <a:rPr lang="it-IT" sz="2200" dirty="0"/>
              <a:t> </a:t>
            </a:r>
            <a:r>
              <a:rPr lang="it-IT" sz="2200" dirty="0" smtClean="0"/>
              <a:t>da alimentare di contenuti e foto</a:t>
            </a:r>
            <a:endParaRPr lang="it-IT" sz="2200" dirty="0"/>
          </a:p>
          <a:p>
            <a:r>
              <a:rPr lang="it-IT" sz="2200" dirty="0" smtClean="0"/>
              <a:t>Proseguimento progetto di consulenza in collaborazione </a:t>
            </a:r>
            <a:r>
              <a:rPr lang="it-IT" sz="2200" dirty="0"/>
              <a:t>con </a:t>
            </a:r>
            <a:r>
              <a:rPr lang="it-IT" sz="2200" dirty="0" smtClean="0"/>
              <a:t>il nostro agronomo dott. Carlo Bazzocchi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9847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10869"/>
            <a:ext cx="7886700" cy="1057087"/>
          </a:xfrm>
        </p:spPr>
        <p:txBody>
          <a:bodyPr/>
          <a:lstStyle/>
          <a:p>
            <a:r>
              <a:rPr lang="it-IT" dirty="0" smtClean="0"/>
              <a:t>Ordine del giorno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6261" y="1422213"/>
            <a:ext cx="8609479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Relazione del Consiglio di Amministrazione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sulle attività svolte nell’anno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Deliberazioni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in merito all’ammontare dei ristorni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derivanti dall’avanzo dell’esercizio 2016 da erogare ai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soci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Presentazione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bilancio consuntivo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della Cooperativa al 31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/12/2016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Relazione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Consiglio di Amministrazione sulle attività previste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per 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/>
              <a:t>Sostituzione </a:t>
            </a:r>
            <a:r>
              <a:rPr lang="it-IT" sz="2200" b="1" dirty="0"/>
              <a:t>di un consigliere dimissionario</a:t>
            </a:r>
            <a:r>
              <a:rPr lang="it-IT" sz="2200" dirty="0"/>
              <a:t>: deliberazioni inerenti e </a:t>
            </a:r>
            <a:r>
              <a:rPr lang="it-IT" sz="2200" dirty="0" smtClean="0"/>
              <a:t>conseguenti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Determinazione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 compenso degli amministratori per l’esercizio in corso: gratuità degli incarichi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Presentazione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bilancio preventivo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della Cooperativa per 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Ratifica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dei nuovi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soci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Varie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ed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eventuali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708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Sostituzione consigliere dimissionario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8982" y="1976844"/>
            <a:ext cx="7339692" cy="411313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Dimissioni di Giorgio Vanoli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it-IT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Candidature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54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10869"/>
            <a:ext cx="7886700" cy="1057087"/>
          </a:xfrm>
        </p:spPr>
        <p:txBody>
          <a:bodyPr/>
          <a:lstStyle/>
          <a:p>
            <a:r>
              <a:rPr lang="it-IT" dirty="0" smtClean="0"/>
              <a:t>Ordine del giorno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6261" y="1422213"/>
            <a:ext cx="8609479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Relazione del Consiglio di Amministrazione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sulle attività svolte nell’anno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Deliberazioni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in merito all’ammontare dei ristorni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derivanti dall’avanzo dell’esercizio 2016 da erogare ai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soci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Presentazione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bilancio consuntivo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della Cooperativa al 31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/12/2016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Relazione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Consiglio di Amministrazione sulle attività previste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per 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Sostituzione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di un consigliere dimissionario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: deliberazioni inerenti e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conseguenti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/>
              <a:t>Determinazione </a:t>
            </a:r>
            <a:r>
              <a:rPr lang="it-IT" sz="2200" dirty="0"/>
              <a:t>del compenso degli amministratori per l’esercizio in corso: gratuità degli incarichi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/>
              <a:t>Presentazione </a:t>
            </a:r>
            <a:r>
              <a:rPr lang="it-IT" sz="2200" b="1" dirty="0"/>
              <a:t>del bilancio preventivo </a:t>
            </a:r>
            <a:r>
              <a:rPr lang="it-IT" sz="2200" dirty="0"/>
              <a:t>della Cooperativa per l’anno </a:t>
            </a:r>
            <a:r>
              <a:rPr lang="it-IT" sz="2200" dirty="0" smtClean="0"/>
              <a:t>2017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Ratifica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dei nuovi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soci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Varie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ed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eventuali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3254" y="0"/>
            <a:ext cx="7592096" cy="872231"/>
          </a:xfrm>
        </p:spPr>
        <p:txBody>
          <a:bodyPr>
            <a:noAutofit/>
          </a:bodyPr>
          <a:lstStyle/>
          <a:p>
            <a:r>
              <a:rPr lang="it-IT" dirty="0" smtClean="0"/>
              <a:t>Bilancio di previsione 2017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20" y="872231"/>
            <a:ext cx="8596919" cy="7187037"/>
          </a:xfrm>
          <a:prstGeom prst="rect">
            <a:avLst/>
          </a:prstGeom>
        </p:spPr>
      </p:pic>
      <p:sp>
        <p:nvSpPr>
          <p:cNvPr id="4" name="Fumetto 1 3"/>
          <p:cNvSpPr/>
          <p:nvPr/>
        </p:nvSpPr>
        <p:spPr>
          <a:xfrm>
            <a:off x="161254" y="4457040"/>
            <a:ext cx="1524000" cy="984070"/>
          </a:xfrm>
          <a:prstGeom prst="wedgeRectCallout">
            <a:avLst>
              <a:gd name="adj1" fmla="val 68310"/>
              <a:gd name="adj2" fmla="val -31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Spese di struttura più importanti</a:t>
            </a:r>
          </a:p>
        </p:txBody>
      </p:sp>
    </p:spTree>
    <p:extLst>
      <p:ext uri="{BB962C8B-B14F-4D97-AF65-F5344CB8AC3E}">
        <p14:creationId xmlns:p14="http://schemas.microsoft.com/office/powerpoint/2010/main" val="38595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10869"/>
            <a:ext cx="7886700" cy="1057087"/>
          </a:xfrm>
        </p:spPr>
        <p:txBody>
          <a:bodyPr/>
          <a:lstStyle/>
          <a:p>
            <a:r>
              <a:rPr lang="it-IT" dirty="0" smtClean="0"/>
              <a:t>Ordine del giorno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6261" y="1422213"/>
            <a:ext cx="8609479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Relazione del Consiglio di Amministrazione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sulle attività svolte nell’anno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Deliberazioni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in merito all’ammontare dei ristorni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derivanti dall’avanzo dell’esercizio 2016 da erogare ai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soci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Presentazione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bilancio consuntivo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della Cooperativa al 31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/12/2016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Relazione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Consiglio di Amministrazione sulle attività previste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per 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Sostituzione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di un consigliere dimissionario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: deliberazioni inerenti e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conseguenti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Determinazione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 compenso degli amministratori per l’esercizio in corso: gratuità degli incarichi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Presentazione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bilancio preventivo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della Cooperativa per 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/>
              <a:t>Ratifica </a:t>
            </a:r>
            <a:r>
              <a:rPr lang="it-IT" sz="2200" dirty="0"/>
              <a:t>dei nuovi </a:t>
            </a:r>
            <a:r>
              <a:rPr lang="it-IT" sz="2200" dirty="0" smtClean="0"/>
              <a:t>soci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/>
              <a:t>Varie </a:t>
            </a:r>
            <a:r>
              <a:rPr lang="it-IT" sz="2200" dirty="0"/>
              <a:t>ed </a:t>
            </a:r>
            <a:r>
              <a:rPr lang="it-IT" sz="2200" dirty="0" smtClean="0"/>
              <a:t>eventuali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7027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10869"/>
            <a:ext cx="7886700" cy="1057087"/>
          </a:xfrm>
        </p:spPr>
        <p:txBody>
          <a:bodyPr/>
          <a:lstStyle/>
          <a:p>
            <a:r>
              <a:rPr lang="it-IT" dirty="0" smtClean="0"/>
              <a:t>Ordine del giorno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6261" y="1422213"/>
            <a:ext cx="8609479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/>
              <a:t>Relazione del Consiglio di Amministrazione </a:t>
            </a:r>
            <a:r>
              <a:rPr lang="it-IT" sz="2200" dirty="0"/>
              <a:t>sulle attività svolte nell’anno </a:t>
            </a:r>
            <a:r>
              <a:rPr lang="it-IT" sz="2200" dirty="0" smtClean="0"/>
              <a:t>2016</a:t>
            </a:r>
            <a:endParaRPr lang="it-IT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Deliberazioni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in merito all’ammontare dei ristorni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derivanti dall’avanzo dell’esercizio 2016 da erogare ai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soci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Presentazione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bilancio consuntivo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della Cooperativa al 31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/12/2016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Relazione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Consiglio di Amministrazione sulle attività previste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per 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Sostituzione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di un consigliere dimissionario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: deliberazioni inerenti e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conseguenti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Determinazione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 compenso degli amministratori per l’esercizio in corso: gratuità degli incarichi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chemeClr val="bg1">
                    <a:lumMod val="75000"/>
                  </a:schemeClr>
                </a:solidFill>
              </a:rPr>
              <a:t>Presentazione 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</a:rPr>
              <a:t>del bilancio preventivo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della Cooperativa per l’anno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Ratifica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dei nuovi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soci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Varie 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</a:rPr>
              <a:t>ed </a:t>
            </a:r>
            <a:r>
              <a:rPr lang="it-IT" sz="2200" dirty="0" smtClean="0">
                <a:solidFill>
                  <a:schemeClr val="bg1">
                    <a:lumMod val="75000"/>
                  </a:schemeClr>
                </a:solidFill>
              </a:rPr>
              <a:t>eventuali</a:t>
            </a:r>
            <a:endParaRPr lang="it-IT" sz="2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7087"/>
          </a:xfrm>
        </p:spPr>
        <p:txBody>
          <a:bodyPr/>
          <a:lstStyle/>
          <a:p>
            <a:r>
              <a:rPr lang="it-IT" dirty="0" smtClean="0"/>
              <a:t>Ratifica nuovi soci 2016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274849"/>
            <a:ext cx="8327090" cy="3498702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GASINISTI</a:t>
            </a:r>
            <a:endParaRPr lang="it-IT" sz="3200" b="1" dirty="0"/>
          </a:p>
          <a:p>
            <a:endParaRPr lang="it-IT" sz="2400" i="1" dirty="0" smtClean="0"/>
          </a:p>
          <a:p>
            <a:pPr marL="0" indent="0">
              <a:buNone/>
            </a:pPr>
            <a:endParaRPr lang="it-IT" sz="2400" i="1" dirty="0" smtClean="0"/>
          </a:p>
          <a:p>
            <a:pPr marL="0" indent="0">
              <a:buNone/>
            </a:pPr>
            <a:r>
              <a:rPr lang="it-IT" sz="2400" i="1" dirty="0" smtClean="0"/>
              <a:t>Nel 2017 entra BOMBOLO GAS</a:t>
            </a:r>
            <a:endParaRPr lang="it-IT" sz="2400" i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274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76868"/>
            <a:ext cx="7886700" cy="936262"/>
          </a:xfrm>
        </p:spPr>
        <p:txBody>
          <a:bodyPr/>
          <a:lstStyle/>
          <a:p>
            <a:r>
              <a:rPr lang="it-IT" dirty="0" smtClean="0"/>
              <a:t>Varie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7701" y="1113130"/>
            <a:ext cx="7947649" cy="5339333"/>
          </a:xfrm>
        </p:spPr>
        <p:txBody>
          <a:bodyPr>
            <a:normAutofit/>
          </a:bodyPr>
          <a:lstStyle/>
          <a:p>
            <a:r>
              <a:rPr lang="it-IT" dirty="0" smtClean="0"/>
              <a:t>Alla festa di Aequos del 2017 abbiamo avuto		430 presenze compresi i neonati 			e 25 produttori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Altre varie…..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0" y="4339508"/>
            <a:ext cx="2430206" cy="16201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9768" y="4609530"/>
            <a:ext cx="1620137" cy="108009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0" y="2371241"/>
            <a:ext cx="8654208" cy="188929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64235" y="4605719"/>
            <a:ext cx="1624709" cy="10831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47" y="4339506"/>
            <a:ext cx="2430206" cy="16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09456"/>
            <a:ext cx="7886700" cy="737533"/>
          </a:xfrm>
        </p:spPr>
        <p:txBody>
          <a:bodyPr/>
          <a:lstStyle/>
          <a:p>
            <a:r>
              <a:rPr lang="it-IT" dirty="0" smtClean="0"/>
              <a:t>Appuntamenti 2017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2663" y="1104180"/>
            <a:ext cx="9021337" cy="4351338"/>
          </a:xfrm>
        </p:spPr>
        <p:txBody>
          <a:bodyPr/>
          <a:lstStyle/>
          <a:p>
            <a:r>
              <a:rPr lang="it-IT" dirty="0" smtClean="0"/>
              <a:t>Imbottigliamento 14 maggio 							(prenotazioni entro 17 aprile)</a:t>
            </a:r>
          </a:p>
          <a:p>
            <a:r>
              <a:rPr lang="it-IT" dirty="0" smtClean="0"/>
              <a:t>Gita </a:t>
            </a:r>
            <a:r>
              <a:rPr lang="it-IT" dirty="0"/>
              <a:t>sociale </a:t>
            </a:r>
            <a:r>
              <a:rPr lang="it-IT" dirty="0" smtClean="0"/>
              <a:t>a </a:t>
            </a:r>
            <a:r>
              <a:rPr lang="it-IT" dirty="0"/>
              <a:t>GUIGLIA </a:t>
            </a:r>
            <a:r>
              <a:rPr lang="it-IT" dirty="0" smtClean="0"/>
              <a:t>e VIGNOLA (Az. </a:t>
            </a:r>
            <a:r>
              <a:rPr lang="it-IT" dirty="0" err="1" smtClean="0"/>
              <a:t>Agr</a:t>
            </a:r>
            <a:r>
              <a:rPr lang="it-IT" dirty="0" smtClean="0"/>
              <a:t>. ABBIATE </a:t>
            </a:r>
            <a:r>
              <a:rPr lang="it-IT" dirty="0"/>
              <a:t>VALERIO </a:t>
            </a:r>
            <a:r>
              <a:rPr lang="it-IT" dirty="0" smtClean="0"/>
              <a:t>e </a:t>
            </a:r>
            <a:r>
              <a:rPr lang="it-IT" dirty="0"/>
              <a:t>BONETTI </a:t>
            </a:r>
            <a:r>
              <a:rPr lang="it-IT" dirty="0" smtClean="0"/>
              <a:t>MASSIMO) 21 maggio </a:t>
            </a:r>
            <a:r>
              <a:rPr lang="it-IT" b="1" i="1" u="sng" dirty="0" smtClean="0">
                <a:solidFill>
                  <a:srgbClr val="FF0000"/>
                </a:solidFill>
              </a:rPr>
              <a:t>(</a:t>
            </a:r>
            <a:r>
              <a:rPr lang="it-IT" b="1" i="1" u="sng" dirty="0" err="1" smtClean="0">
                <a:solidFill>
                  <a:srgbClr val="FF0000"/>
                </a:solidFill>
              </a:rPr>
              <a:t>sold</a:t>
            </a:r>
            <a:r>
              <a:rPr lang="it-IT" b="1" i="1" u="sng" dirty="0" smtClean="0">
                <a:solidFill>
                  <a:srgbClr val="FF0000"/>
                </a:solidFill>
              </a:rPr>
              <a:t> out)</a:t>
            </a:r>
          </a:p>
          <a:p>
            <a:r>
              <a:rPr lang="it-IT" dirty="0" smtClean="0"/>
              <a:t>Gruppo Strategico in settembre/ottobre</a:t>
            </a:r>
          </a:p>
          <a:p>
            <a:r>
              <a:rPr lang="it-IT" dirty="0" smtClean="0"/>
              <a:t>Eventi Cultura 20 maggio e a Ottobre/Novembre</a:t>
            </a:r>
          </a:p>
          <a:p>
            <a:r>
              <a:rPr lang="it-IT" dirty="0">
                <a:solidFill>
                  <a:srgbClr val="FF0000"/>
                </a:solidFill>
              </a:rPr>
              <a:t>Visitate il sito Aequos </a:t>
            </a:r>
            <a:r>
              <a:rPr lang="it-IT" dirty="0" smtClean="0">
                <a:solidFill>
                  <a:srgbClr val="FF0000"/>
                </a:solidFill>
              </a:rPr>
              <a:t>e la </a:t>
            </a:r>
            <a:r>
              <a:rPr lang="it-IT" dirty="0">
                <a:solidFill>
                  <a:srgbClr val="FF0000"/>
                </a:solidFill>
              </a:rPr>
              <a:t>pagina </a:t>
            </a:r>
            <a:r>
              <a:rPr lang="it-IT" dirty="0" err="1">
                <a:solidFill>
                  <a:srgbClr val="FF0000"/>
                </a:solidFill>
              </a:rPr>
              <a:t>Facebook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13" y="4473472"/>
            <a:ext cx="1708855" cy="22784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68" y="209456"/>
            <a:ext cx="2240406" cy="1680304"/>
          </a:xfrm>
          <a:prstGeom prst="rect">
            <a:avLst/>
          </a:prstGeom>
        </p:spPr>
      </p:pic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4407443"/>
            <a:ext cx="3344091" cy="23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55489"/>
            <a:ext cx="7886700" cy="516051"/>
          </a:xfrm>
        </p:spPr>
        <p:txBody>
          <a:bodyPr>
            <a:no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Grazie a tutti e….buon 2017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1210" y="2271206"/>
            <a:ext cx="5255774" cy="35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240" y="126498"/>
            <a:ext cx="6683693" cy="1325563"/>
          </a:xfrm>
        </p:spPr>
        <p:txBody>
          <a:bodyPr/>
          <a:lstStyle/>
          <a:p>
            <a:r>
              <a:rPr lang="it-IT" dirty="0" smtClean="0"/>
              <a:t>Relazione del </a:t>
            </a:r>
            <a:r>
              <a:rPr lang="it-IT" dirty="0" err="1" smtClean="0"/>
              <a:t>CdA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sulle attività svolte nel 2016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6640" y="1452061"/>
            <a:ext cx="8773900" cy="5239684"/>
          </a:xfrm>
        </p:spPr>
        <p:txBody>
          <a:bodyPr>
            <a:noAutofit/>
          </a:bodyPr>
          <a:lstStyle/>
          <a:p>
            <a:r>
              <a:rPr lang="it-IT" sz="2000" b="1" dirty="0"/>
              <a:t>Gruppo strategico </a:t>
            </a:r>
            <a:r>
              <a:rPr lang="it-IT" sz="2000" dirty="0"/>
              <a:t>– </a:t>
            </a:r>
            <a:r>
              <a:rPr lang="it-IT" sz="2000" dirty="0" smtClean="0"/>
              <a:t>primo incontro a Oggiona, presentazione delle attività dei Tavoli e discussione sulla partecipazione attiva alla vita della cooperativa</a:t>
            </a:r>
          </a:p>
          <a:p>
            <a:r>
              <a:rPr lang="it-IT" sz="2000" b="1" dirty="0" smtClean="0"/>
              <a:t>Tavolo Produttori</a:t>
            </a:r>
            <a:r>
              <a:rPr lang="it-IT" sz="2000" dirty="0" smtClean="0"/>
              <a:t> – </a:t>
            </a:r>
            <a:r>
              <a:rPr lang="it-IT" sz="2000" u="sng" dirty="0" smtClean="0"/>
              <a:t>nuovi prodotti, nuovi produttori</a:t>
            </a:r>
            <a:r>
              <a:rPr lang="it-IT" sz="2000" dirty="0" smtClean="0"/>
              <a:t>, Festa di compleanno Aequos 2016, con 30 produttori presenti</a:t>
            </a:r>
            <a:r>
              <a:rPr lang="it-IT" sz="2000" b="1" dirty="0" smtClean="0"/>
              <a:t> </a:t>
            </a:r>
          </a:p>
          <a:p>
            <a:r>
              <a:rPr lang="it-IT" sz="2000" b="1" dirty="0" smtClean="0"/>
              <a:t>Tavolo </a:t>
            </a:r>
            <a:r>
              <a:rPr lang="it-IT" sz="2000" b="1" dirty="0"/>
              <a:t>Qualità</a:t>
            </a:r>
            <a:r>
              <a:rPr lang="it-IT" sz="2000" dirty="0"/>
              <a:t> – miglioramenti del sistema di segnalazione delle Non Conformità e delle Eccellenze, con reportistica </a:t>
            </a:r>
            <a:r>
              <a:rPr lang="it-IT" sz="2000" dirty="0" smtClean="0"/>
              <a:t>mensile. Incontro </a:t>
            </a:r>
            <a:r>
              <a:rPr lang="it-IT" sz="2000" dirty="0"/>
              <a:t>di formazione per i referenti qualità dei </a:t>
            </a:r>
            <a:r>
              <a:rPr lang="it-IT" sz="2000" dirty="0" smtClean="0"/>
              <a:t>GAS</a:t>
            </a:r>
            <a:endParaRPr lang="it-IT" sz="2000" dirty="0"/>
          </a:p>
          <a:p>
            <a:r>
              <a:rPr lang="it-IT" sz="2000" b="1" dirty="0" smtClean="0"/>
              <a:t>Tavolo Comunicazione</a:t>
            </a:r>
            <a:r>
              <a:rPr lang="it-IT" sz="2000" dirty="0" smtClean="0"/>
              <a:t> – costanti miglioramenti del </a:t>
            </a:r>
            <a:r>
              <a:rPr lang="it-IT" sz="2000" u="sng" dirty="0" smtClean="0"/>
              <a:t>nuovo Sito </a:t>
            </a:r>
            <a:r>
              <a:rPr lang="it-IT" sz="2000" dirty="0" smtClean="0"/>
              <a:t>e gestione notizie ed eventi – gestione pagina </a:t>
            </a:r>
            <a:r>
              <a:rPr lang="it-IT" sz="2000" u="sng" dirty="0" err="1" smtClean="0"/>
              <a:t>Facebook</a:t>
            </a:r>
            <a:r>
              <a:rPr lang="it-IT" sz="2000" u="sng" dirty="0" smtClean="0"/>
              <a:t> </a:t>
            </a:r>
            <a:r>
              <a:rPr lang="it-IT" sz="2000" dirty="0"/>
              <a:t>(1200 «mi piace</a:t>
            </a:r>
            <a:r>
              <a:rPr lang="it-IT" sz="2000" dirty="0" smtClean="0"/>
              <a:t>») </a:t>
            </a:r>
            <a:r>
              <a:rPr lang="it-IT" sz="2000" u="sng" dirty="0" smtClean="0"/>
              <a:t>e Notiziario</a:t>
            </a:r>
            <a:endParaRPr lang="it-IT" sz="2000" dirty="0"/>
          </a:p>
          <a:p>
            <a:r>
              <a:rPr lang="it-IT" sz="2000" b="1" dirty="0" smtClean="0"/>
              <a:t>Tavolo Amministrazione</a:t>
            </a:r>
            <a:r>
              <a:rPr lang="it-IT" sz="2000" dirty="0" smtClean="0"/>
              <a:t> </a:t>
            </a:r>
            <a:r>
              <a:rPr lang="it-IT" sz="2000" dirty="0"/>
              <a:t>– </a:t>
            </a:r>
            <a:r>
              <a:rPr lang="it-IT" sz="2000" dirty="0" smtClean="0"/>
              <a:t>nel 2016 abbiamo gestito 3.544 fatture attive 				(nel 2015 erano 3023) - </a:t>
            </a:r>
            <a:r>
              <a:rPr lang="it-IT" sz="2000" u="sng" dirty="0" smtClean="0"/>
              <a:t>Un </a:t>
            </a:r>
            <a:r>
              <a:rPr lang="it-IT" sz="2000" u="sng" dirty="0"/>
              <a:t>grazie </a:t>
            </a:r>
            <a:r>
              <a:rPr lang="it-IT" sz="2000" u="sng" dirty="0" smtClean="0"/>
              <a:t>particolare!</a:t>
            </a:r>
          </a:p>
          <a:p>
            <a:r>
              <a:rPr lang="it-IT" sz="2000" b="1" dirty="0" smtClean="0"/>
              <a:t>Tavolo Informatico </a:t>
            </a:r>
            <a:r>
              <a:rPr lang="it-IT" sz="2000" dirty="0" smtClean="0"/>
              <a:t>– migrazione a nuovo server - software </a:t>
            </a:r>
            <a:r>
              <a:rPr lang="it-IT" sz="2000" dirty="0" err="1" smtClean="0"/>
              <a:t>GoGas</a:t>
            </a:r>
            <a:r>
              <a:rPr lang="it-IT" sz="2000" dirty="0" smtClean="0"/>
              <a:t> usato da 20 GAS, e implementato per altri 12 GAS nel 2016</a:t>
            </a:r>
          </a:p>
          <a:p>
            <a:r>
              <a:rPr lang="it-IT" sz="2000" b="1" dirty="0" smtClean="0"/>
              <a:t>Tavolo della Cultura e Formazione</a:t>
            </a:r>
            <a:r>
              <a:rPr lang="it-IT" sz="2000" dirty="0" smtClean="0"/>
              <a:t> </a:t>
            </a:r>
            <a:r>
              <a:rPr lang="it-IT" sz="2000" dirty="0"/>
              <a:t>– 4 eventi nel 2016 </a:t>
            </a:r>
            <a:r>
              <a:rPr lang="it-IT" sz="2000" dirty="0" smtClean="0"/>
              <a:t>organizzati dalla cooperativa e supporto logistico-economico di 3 eventi culturali 			dei GAS soci – altri nel 2017</a:t>
            </a:r>
            <a:endParaRPr lang="it-IT" sz="2000" b="1" dirty="0" smtClean="0"/>
          </a:p>
          <a:p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2969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616" y="521880"/>
            <a:ext cx="8706939" cy="1325563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Comunicazione (e non solo)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….abbiamo bisogno di tutto il vostro aiuto 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022" y="239930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Mandateci segnalazioni, foto, articoli….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3863761"/>
            <a:ext cx="4442955" cy="2886882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98" y="3863761"/>
            <a:ext cx="4120792" cy="28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3745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Tavolo Cultura e Formazione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628650" y="1252881"/>
            <a:ext cx="7886700" cy="4845704"/>
          </a:xfrm>
        </p:spPr>
        <p:txBody>
          <a:bodyPr/>
          <a:lstStyle/>
          <a:p>
            <a:r>
              <a:rPr lang="it-IT" dirty="0" smtClean="0"/>
              <a:t>Prossimi eventi proposti e organizzati da Aequos 			(20 maggio – ottobre 2017) </a:t>
            </a:r>
          </a:p>
          <a:p>
            <a:r>
              <a:rPr lang="it-IT" dirty="0" smtClean="0"/>
              <a:t>Invitiamo tutti i GAS soci a proporre eventi</a:t>
            </a:r>
            <a:endParaRPr lang="it-IT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26" y="3304473"/>
            <a:ext cx="4069725" cy="271315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4" y="2762993"/>
            <a:ext cx="2809563" cy="39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Formazione al </a:t>
            </a:r>
            <a:r>
              <a:rPr lang="it-IT" b="1" dirty="0" err="1" smtClean="0">
                <a:solidFill>
                  <a:srgbClr val="FF0000"/>
                </a:solidFill>
              </a:rPr>
              <a:t>Gasismo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947"/>
            <a:ext cx="9144000" cy="36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9629" y="0"/>
            <a:ext cx="9077497" cy="1325563"/>
          </a:xfrm>
        </p:spPr>
        <p:txBody>
          <a:bodyPr/>
          <a:lstStyle/>
          <a:p>
            <a:r>
              <a:rPr lang="it-IT" dirty="0" smtClean="0"/>
              <a:t>Relazioni</a:t>
            </a:r>
            <a:r>
              <a:rPr lang="it-IT" dirty="0"/>
              <a:t> </a:t>
            </a:r>
            <a:r>
              <a:rPr lang="it-IT" dirty="0" smtClean="0"/>
              <a:t>(per Aequos sono importanti)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2086" y="1733469"/>
            <a:ext cx="8370027" cy="4928589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Relazioni con i soci </a:t>
            </a:r>
            <a:r>
              <a:rPr lang="it-IT" sz="2400" dirty="0"/>
              <a:t>–</a:t>
            </a:r>
            <a:r>
              <a:rPr lang="it-IT" sz="2400" dirty="0" smtClean="0"/>
              <a:t> nel 2016 abbiamo fatto </a:t>
            </a:r>
            <a:r>
              <a:rPr lang="it-IT" sz="2400" dirty="0" smtClean="0">
                <a:solidFill>
                  <a:srgbClr val="FF0000"/>
                </a:solidFill>
              </a:rPr>
              <a:t>8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visite ai GAS</a:t>
            </a:r>
            <a:r>
              <a:rPr lang="it-IT" sz="2400" dirty="0" smtClean="0"/>
              <a:t> 		</a:t>
            </a:r>
            <a:r>
              <a:rPr lang="it-IT" sz="2400" b="1" u="sng" dirty="0" smtClean="0">
                <a:solidFill>
                  <a:srgbClr val="FF0000"/>
                </a:solidFill>
              </a:rPr>
              <a:t>vogliamo conoscere o re-incontrare tutti quanti </a:t>
            </a:r>
            <a:r>
              <a:rPr lang="it-IT" sz="2400" b="1" dirty="0" smtClean="0">
                <a:solidFill>
                  <a:srgbClr val="FF0000"/>
                </a:solidFill>
              </a:rPr>
              <a:t>				</a:t>
            </a:r>
            <a:r>
              <a:rPr lang="it-IT" sz="2400" b="1" u="sng" dirty="0" smtClean="0">
                <a:solidFill>
                  <a:srgbClr val="FF0000"/>
                </a:solidFill>
              </a:rPr>
              <a:t>Invitateci!!!</a:t>
            </a:r>
          </a:p>
          <a:p>
            <a:r>
              <a:rPr lang="it-IT" sz="2400" b="1" dirty="0"/>
              <a:t>Relazioni con i </a:t>
            </a:r>
            <a:r>
              <a:rPr lang="it-IT" sz="2400" b="1" dirty="0" smtClean="0"/>
              <a:t>Tavoli </a:t>
            </a:r>
            <a:r>
              <a:rPr lang="it-IT" sz="2400" dirty="0" smtClean="0"/>
              <a:t>- consiglieri nei Tavoli</a:t>
            </a:r>
            <a:endParaRPr lang="it-IT" sz="2400" b="1" dirty="0"/>
          </a:p>
          <a:p>
            <a:r>
              <a:rPr lang="it-IT" sz="2400" b="1" dirty="0" smtClean="0"/>
              <a:t>Relazioni </a:t>
            </a:r>
            <a:r>
              <a:rPr lang="it-IT" sz="2400" b="1" dirty="0"/>
              <a:t>con esterni </a:t>
            </a:r>
            <a:r>
              <a:rPr lang="it-IT" sz="2400" dirty="0"/>
              <a:t>– Il </a:t>
            </a:r>
            <a:r>
              <a:rPr lang="it-IT" sz="2400" dirty="0" err="1"/>
              <a:t>CdA</a:t>
            </a:r>
            <a:r>
              <a:rPr lang="it-IT" sz="2400" dirty="0"/>
              <a:t> è stato coinvolto </a:t>
            </a:r>
            <a:r>
              <a:rPr lang="it-IT" sz="2400" dirty="0" smtClean="0"/>
              <a:t>in molti incontri</a:t>
            </a:r>
            <a:r>
              <a:rPr lang="it-IT" sz="2400" dirty="0"/>
              <a:t>, dibattiti, seminari e </a:t>
            </a:r>
            <a:r>
              <a:rPr lang="it-IT" sz="2400" dirty="0" smtClean="0"/>
              <a:t>convegni, interviste e articoli, progetti da finanziare, tesi, nei </a:t>
            </a:r>
            <a:r>
              <a:rPr lang="it-IT" sz="2400" dirty="0"/>
              <a:t>quali è stata richiesta la </a:t>
            </a:r>
            <a:r>
              <a:rPr lang="it-IT" sz="2400" dirty="0" smtClean="0"/>
              <a:t>testimonianza sull’esperienza </a:t>
            </a:r>
            <a:r>
              <a:rPr lang="it-IT" sz="2400" dirty="0"/>
              <a:t>della </a:t>
            </a:r>
            <a:r>
              <a:rPr lang="it-IT" sz="2400" dirty="0" smtClean="0"/>
              <a:t>Cooperativa</a:t>
            </a:r>
          </a:p>
          <a:p>
            <a:r>
              <a:rPr lang="it-IT" sz="2400" b="1" dirty="0" smtClean="0"/>
              <a:t>Relazioni </a:t>
            </a:r>
            <a:r>
              <a:rPr lang="it-IT" sz="2400" b="1" dirty="0"/>
              <a:t>con le Reti di Economia Solidale </a:t>
            </a:r>
            <a:r>
              <a:rPr lang="it-IT" sz="2400" dirty="0" smtClean="0"/>
              <a:t>– consolidamento </a:t>
            </a:r>
            <a:r>
              <a:rPr lang="it-IT" sz="2400" dirty="0"/>
              <a:t>della collaborazione con il DES </a:t>
            </a:r>
            <a:r>
              <a:rPr lang="it-IT" sz="2400" dirty="0" smtClean="0"/>
              <a:t>Varese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74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5441</TotalTime>
  <Words>1295</Words>
  <Application>Microsoft Office PowerPoint</Application>
  <PresentationFormat>Presentazione su schermo (4:3)</PresentationFormat>
  <Paragraphs>256</Paragraphs>
  <Slides>43</Slides>
  <Notes>3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Tema di Office</vt:lpstr>
      <vt:lpstr>Cooperativa Aequos  ASSEMBLEA ANNUALE 2017</vt:lpstr>
      <vt:lpstr>Anche per il 7° anno GRAZIE... </vt:lpstr>
      <vt:lpstr>Ordine del giorno</vt:lpstr>
      <vt:lpstr>Ordine del giorno</vt:lpstr>
      <vt:lpstr>Relazione del CdA sulle attività svolte nel 2016</vt:lpstr>
      <vt:lpstr>Comunicazione (e non solo) ….abbiamo bisogno di tutto il vostro aiuto </vt:lpstr>
      <vt:lpstr>Tavolo Cultura e Formazione</vt:lpstr>
      <vt:lpstr>Formazione al Gasismo</vt:lpstr>
      <vt:lpstr>Relazioni (per Aequos sono importanti)</vt:lpstr>
      <vt:lpstr>Cosa abbiamo fatto   (magazzino e logistica)</vt:lpstr>
      <vt:lpstr>I dati del 2016</vt:lpstr>
      <vt:lpstr>I partecipanti nel 2016 </vt:lpstr>
      <vt:lpstr>Il fatturato settimanale</vt:lpstr>
      <vt:lpstr>7 anni di Aequos</vt:lpstr>
      <vt:lpstr>Andamenti in 7 anni</vt:lpstr>
      <vt:lpstr>Crescita fatturato nei GAS nel 2016</vt:lpstr>
      <vt:lpstr>Differenze fatturato (sul 2015)</vt:lpstr>
      <vt:lpstr>Differenze fatturato (sul 2015)</vt:lpstr>
      <vt:lpstr>Variazioni per centro di smistamento  (sono calcolati sui GAS afferenti ai diversi centri nel 2016)</vt:lpstr>
      <vt:lpstr>Variazioni per tipo di utente</vt:lpstr>
      <vt:lpstr>I nostri produttori nel 2016</vt:lpstr>
      <vt:lpstr>Distribuzione categorie per peso</vt:lpstr>
      <vt:lpstr>Distribuzione categorie per fatturato</vt:lpstr>
      <vt:lpstr>Tipologie di frutta 2016 </vt:lpstr>
      <vt:lpstr>Prezzo medio delle tipologie di frutta</vt:lpstr>
      <vt:lpstr>Tipologie di ortaggi 2016</vt:lpstr>
      <vt:lpstr>Prezzo medio delle tipologie di ortaggi</vt:lpstr>
      <vt:lpstr>Altri ordini promossi da Aequos e fatturati direttamente ai GAS</vt:lpstr>
      <vt:lpstr>Ordine del giorno</vt:lpstr>
      <vt:lpstr>Bilancio 2016 - 1/2</vt:lpstr>
      <vt:lpstr>Bilancio 2016 – 2/2</vt:lpstr>
      <vt:lpstr>Ristorno ai soci 2016</vt:lpstr>
      <vt:lpstr>Ordine del giorno</vt:lpstr>
      <vt:lpstr>Cosa vogliamo fare nel 2017</vt:lpstr>
      <vt:lpstr>Ordine del giorno</vt:lpstr>
      <vt:lpstr>Sostituzione consigliere dimissionario</vt:lpstr>
      <vt:lpstr>Ordine del giorno</vt:lpstr>
      <vt:lpstr>Bilancio di previsione 2017</vt:lpstr>
      <vt:lpstr>Ordine del giorno</vt:lpstr>
      <vt:lpstr>Ratifica nuovi soci 2016</vt:lpstr>
      <vt:lpstr>Varie </vt:lpstr>
      <vt:lpstr>Appuntamenti 2017</vt:lpstr>
      <vt:lpstr>Grazie a tutti e….buon 2017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tamburini4</dc:creator>
  <cp:lastModifiedBy>Alberto Tamburini</cp:lastModifiedBy>
  <cp:revision>321</cp:revision>
  <cp:lastPrinted>2017-04-09T06:53:40Z</cp:lastPrinted>
  <dcterms:created xsi:type="dcterms:W3CDTF">2014-04-01T14:15:07Z</dcterms:created>
  <dcterms:modified xsi:type="dcterms:W3CDTF">2017-04-18T08:09:36Z</dcterms:modified>
</cp:coreProperties>
</file>